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Roboto Medium"/>
      <p:regular r:id="rId34"/>
      <p:bold r:id="rId35"/>
      <p:italic r:id="rId36"/>
      <p:boldItalic r:id="rId37"/>
    </p:embeddedFont>
    <p:embeddedFont>
      <p:font typeface="Proxima Nova"/>
      <p:regular r:id="rId38"/>
      <p:bold r:id="rId39"/>
      <p:italic r:id="rId40"/>
      <p:boldItalic r:id="rId41"/>
    </p:embeddedFont>
    <p:embeddedFont>
      <p:font typeface="Helvetica Neue"/>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ProximaNova-italic.fntdata"/><Relationship Id="rId20" Type="http://schemas.openxmlformats.org/officeDocument/2006/relationships/slide" Target="slides/slide16.xml"/><Relationship Id="rId42" Type="http://schemas.openxmlformats.org/officeDocument/2006/relationships/font" Target="fonts/HelveticaNeue-regular.fntdata"/><Relationship Id="rId41" Type="http://schemas.openxmlformats.org/officeDocument/2006/relationships/font" Target="fonts/ProximaNova-boldItalic.fntdata"/><Relationship Id="rId22" Type="http://schemas.openxmlformats.org/officeDocument/2006/relationships/slide" Target="slides/slide18.xml"/><Relationship Id="rId44" Type="http://schemas.openxmlformats.org/officeDocument/2006/relationships/font" Target="fonts/HelveticaNeue-italic.fntdata"/><Relationship Id="rId21" Type="http://schemas.openxmlformats.org/officeDocument/2006/relationships/slide" Target="slides/slide17.xml"/><Relationship Id="rId43" Type="http://schemas.openxmlformats.org/officeDocument/2006/relationships/font" Target="fonts/HelveticaNeue-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RobotoMedium-bold.fntdata"/><Relationship Id="rId12" Type="http://schemas.openxmlformats.org/officeDocument/2006/relationships/slide" Target="slides/slide8.xml"/><Relationship Id="rId34" Type="http://schemas.openxmlformats.org/officeDocument/2006/relationships/font" Target="fonts/RobotoMedium-regular.fntdata"/><Relationship Id="rId15" Type="http://schemas.openxmlformats.org/officeDocument/2006/relationships/slide" Target="slides/slide11.xml"/><Relationship Id="rId37" Type="http://schemas.openxmlformats.org/officeDocument/2006/relationships/font" Target="fonts/RobotoMedium-boldItalic.fntdata"/><Relationship Id="rId14" Type="http://schemas.openxmlformats.org/officeDocument/2006/relationships/slide" Target="slides/slide10.xml"/><Relationship Id="rId36" Type="http://schemas.openxmlformats.org/officeDocument/2006/relationships/font" Target="fonts/RobotoMedium-italic.fntdata"/><Relationship Id="rId17" Type="http://schemas.openxmlformats.org/officeDocument/2006/relationships/slide" Target="slides/slide13.xml"/><Relationship Id="rId39" Type="http://schemas.openxmlformats.org/officeDocument/2006/relationships/font" Target="fonts/ProximaNova-bold.fntdata"/><Relationship Id="rId16" Type="http://schemas.openxmlformats.org/officeDocument/2006/relationships/slide" Target="slides/slide12.xml"/><Relationship Id="rId38" Type="http://schemas.openxmlformats.org/officeDocument/2006/relationships/font" Target="fonts/ProximaNova-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400" u="none" cap="none" strike="noStrike">
                <a:latin typeface="Arial"/>
                <a:ea typeface="Arial"/>
                <a:cs typeface="Arial"/>
                <a:sym typeface="Arial"/>
              </a:defRPr>
            </a:lvl1pPr>
            <a:lvl2pPr indent="-228600" lvl="1" marL="914400" marR="0" rtl="0" algn="l">
              <a:spcBef>
                <a:spcPts val="0"/>
              </a:spcBef>
              <a:spcAft>
                <a:spcPts val="0"/>
              </a:spcAft>
              <a:buSzPts val="1400"/>
              <a:buNone/>
              <a:defRPr b="0" i="0" sz="1400" u="none" cap="none" strike="noStrike">
                <a:latin typeface="Arial"/>
                <a:ea typeface="Arial"/>
                <a:cs typeface="Arial"/>
                <a:sym typeface="Arial"/>
              </a:defRPr>
            </a:lvl2pPr>
            <a:lvl3pPr indent="-228600" lvl="2" marL="1371600" marR="0" rtl="0" algn="l">
              <a:spcBef>
                <a:spcPts val="0"/>
              </a:spcBef>
              <a:spcAft>
                <a:spcPts val="0"/>
              </a:spcAft>
              <a:buSzPts val="1400"/>
              <a:buNone/>
              <a:defRPr b="0" i="0" sz="1400" u="none" cap="none" strike="noStrike">
                <a:latin typeface="Arial"/>
                <a:ea typeface="Arial"/>
                <a:cs typeface="Arial"/>
                <a:sym typeface="Arial"/>
              </a:defRPr>
            </a:lvl3pPr>
            <a:lvl4pPr indent="-228600" lvl="3" marL="1828800" marR="0" rtl="0" algn="l">
              <a:spcBef>
                <a:spcPts val="0"/>
              </a:spcBef>
              <a:spcAft>
                <a:spcPts val="0"/>
              </a:spcAft>
              <a:buSzPts val="1400"/>
              <a:buNone/>
              <a:defRPr b="0" i="0" sz="1400" u="none" cap="none" strike="noStrike">
                <a:latin typeface="Arial"/>
                <a:ea typeface="Arial"/>
                <a:cs typeface="Arial"/>
                <a:sym typeface="Arial"/>
              </a:defRPr>
            </a:lvl4pPr>
            <a:lvl5pPr indent="-228600" lvl="4" marL="2286000" marR="0" rtl="0" algn="l">
              <a:spcBef>
                <a:spcPts val="0"/>
              </a:spcBef>
              <a:spcAft>
                <a:spcPts val="0"/>
              </a:spcAft>
              <a:buSzPts val="1400"/>
              <a:buNone/>
              <a:defRPr b="0" i="0" sz="1400" u="none" cap="none" strike="noStrike">
                <a:latin typeface="Arial"/>
                <a:ea typeface="Arial"/>
                <a:cs typeface="Arial"/>
                <a:sym typeface="Arial"/>
              </a:defRPr>
            </a:lvl5pPr>
            <a:lvl6pPr indent="-228600" lvl="5" marL="2743200" marR="0" rtl="0" algn="l">
              <a:spcBef>
                <a:spcPts val="0"/>
              </a:spcBef>
              <a:spcAft>
                <a:spcPts val="0"/>
              </a:spcAft>
              <a:buSzPts val="1400"/>
              <a:buNone/>
              <a:defRPr b="0" i="0" sz="1400" u="none" cap="none" strike="noStrike">
                <a:latin typeface="Arial"/>
                <a:ea typeface="Arial"/>
                <a:cs typeface="Arial"/>
                <a:sym typeface="Arial"/>
              </a:defRPr>
            </a:lvl6pPr>
            <a:lvl7pPr indent="-228600" lvl="6" marL="3200400" marR="0" rtl="0" algn="l">
              <a:spcBef>
                <a:spcPts val="0"/>
              </a:spcBef>
              <a:spcAft>
                <a:spcPts val="0"/>
              </a:spcAft>
              <a:buSzPts val="1400"/>
              <a:buNone/>
              <a:defRPr b="0" i="0" sz="1400" u="none" cap="none" strike="noStrike">
                <a:latin typeface="Arial"/>
                <a:ea typeface="Arial"/>
                <a:cs typeface="Arial"/>
                <a:sym typeface="Arial"/>
              </a:defRPr>
            </a:lvl7pPr>
            <a:lvl8pPr indent="-228600" lvl="7" marL="3657600" marR="0" rtl="0" algn="l">
              <a:spcBef>
                <a:spcPts val="0"/>
              </a:spcBef>
              <a:spcAft>
                <a:spcPts val="0"/>
              </a:spcAft>
              <a:buSzPts val="1400"/>
              <a:buNone/>
              <a:defRPr b="0" i="0" sz="1400" u="none" cap="none" strike="noStrike">
                <a:latin typeface="Arial"/>
                <a:ea typeface="Arial"/>
                <a:cs typeface="Arial"/>
                <a:sym typeface="Arial"/>
              </a:defRPr>
            </a:lvl8pPr>
            <a:lvl9pPr indent="-228600" lvl="8" marL="4114800" marR="0" rtl="0" algn="l">
              <a:spcBef>
                <a:spcPts val="0"/>
              </a:spcBef>
              <a:spcAft>
                <a:spcPts val="0"/>
              </a:spcAft>
              <a:buSzPts val="1400"/>
              <a:buNone/>
              <a:defRPr b="0" i="0" sz="1400" u="none" cap="none" strike="noStrike">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Intro</a:t>
            </a:r>
            <a:endParaRPr/>
          </a:p>
          <a:p>
            <a:pPr indent="-317500" lvl="0" marL="457200" rtl="0" algn="l">
              <a:spcBef>
                <a:spcPts val="0"/>
              </a:spcBef>
              <a:spcAft>
                <a:spcPts val="0"/>
              </a:spcAft>
              <a:buSzPts val="1400"/>
              <a:buChar char="-"/>
            </a:pPr>
            <a:r>
              <a:rPr lang="en-US"/>
              <a:t>Kenton Prescott</a:t>
            </a:r>
            <a:endParaRPr/>
          </a:p>
          <a:p>
            <a:pPr indent="-317500" lvl="0" marL="457200" rtl="0" algn="l">
              <a:spcBef>
                <a:spcPts val="0"/>
              </a:spcBef>
              <a:spcAft>
                <a:spcPts val="0"/>
              </a:spcAft>
              <a:buSzPts val="1400"/>
              <a:buChar char="-"/>
            </a:pPr>
            <a:r>
              <a:rPr lang="en-US"/>
              <a:t>5th Year Aerospace Engineering</a:t>
            </a:r>
            <a:endParaRPr/>
          </a:p>
          <a:p>
            <a:pPr indent="-317500" lvl="0" marL="457200" rtl="0" algn="l">
              <a:spcBef>
                <a:spcPts val="0"/>
              </a:spcBef>
              <a:spcAft>
                <a:spcPts val="0"/>
              </a:spcAft>
              <a:buSzPts val="1400"/>
              <a:buChar char="-"/>
            </a:pPr>
            <a:r>
              <a:rPr lang="en-US"/>
              <a:t>With a deep interest in software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Here to talk on Stablecoins and Makerdao</a:t>
            </a:r>
            <a:endParaRPr/>
          </a:p>
        </p:txBody>
      </p:sp>
      <p:sp>
        <p:nvSpPr>
          <p:cNvPr id="67" name="Google Shape;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 name="Google Shape;187;p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The next phase of the financial revolution will be unlocked when a decentralized, safe, secure stablecoin has achieved scale in the marketplace.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437b7344cd_0_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g437b7344cd_0_3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SzPts val="1100"/>
              <a:buChar char="-"/>
            </a:pPr>
            <a:r>
              <a:rPr lang="en-US" sz="1100"/>
              <a:t>An attempt to create a stablecoin that has everything necessary to unlock the potential of blockchain. </a:t>
            </a:r>
            <a:endParaRPr sz="1100"/>
          </a:p>
          <a:p>
            <a:pPr indent="-298450" lvl="1" marL="914400" rtl="0" algn="l">
              <a:lnSpc>
                <a:spcPct val="115000"/>
              </a:lnSpc>
              <a:spcBef>
                <a:spcPts val="0"/>
              </a:spcBef>
              <a:spcAft>
                <a:spcPts val="0"/>
              </a:spcAft>
              <a:buSzPts val="1100"/>
              <a:buChar char="-"/>
            </a:pPr>
            <a:r>
              <a:rPr lang="en-US" sz="1100"/>
              <a:t>Crypto asset ment for the end user</a:t>
            </a:r>
            <a:endParaRPr sz="1100"/>
          </a:p>
          <a:p>
            <a:pPr indent="-298450" lvl="1" marL="914400" rtl="0" algn="l">
              <a:lnSpc>
                <a:spcPct val="115000"/>
              </a:lnSpc>
              <a:spcBef>
                <a:spcPts val="0"/>
              </a:spcBef>
              <a:spcAft>
                <a:spcPts val="0"/>
              </a:spcAft>
              <a:buSzPts val="1100"/>
              <a:buChar char="-"/>
            </a:pPr>
            <a:r>
              <a:rPr lang="en-US" sz="1100"/>
              <a:t>Crypto collateralized stablecoin</a:t>
            </a:r>
            <a:endParaRPr sz="1100"/>
          </a:p>
          <a:p>
            <a:pPr indent="-298450" lvl="2" marL="1371600" rtl="0" algn="l">
              <a:lnSpc>
                <a:spcPct val="115000"/>
              </a:lnSpc>
              <a:spcBef>
                <a:spcPts val="0"/>
              </a:spcBef>
              <a:spcAft>
                <a:spcPts val="0"/>
              </a:spcAft>
              <a:buSzPts val="1100"/>
              <a:buChar char="-"/>
            </a:pPr>
            <a:r>
              <a:rPr lang="en-US" sz="1100"/>
              <a:t>Stability is backed by a decentralized platform, and on this decentralized platform there are different types of collateral (ethereum, tokenized asset, such as digix gold), they are combined into a portfolio of assets that together back the stability of dai. </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37b7344cd_0_4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 name="Google Shape;202;g437b7344cd_0_46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a:t>The second and third reasons one would interact with the Dai Credit System is via what we call a Collateralized Debt Position, or CDP for short. Both of these use cases are speculative and are dependent on the creator having faith in the future value increase of the asset they are depositing into the CDP.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Clr>
                <a:srgbClr val="000000"/>
              </a:buClr>
              <a:buFont typeface="Arial"/>
              <a:buNone/>
            </a:pPr>
            <a:r>
              <a:rPr lang="en-US" sz="1100"/>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indent="0" lvl="0" marL="0" rtl="0" algn="l">
              <a:spcBef>
                <a:spcPts val="0"/>
              </a:spcBef>
              <a:spcAft>
                <a:spcPts val="0"/>
              </a:spcAft>
              <a:buClr>
                <a:srgbClr val="000000"/>
              </a:buClr>
              <a:buFont typeface="Arial"/>
              <a:buNone/>
            </a:pPr>
            <a:r>
              <a:rPr lang="en-US" sz="1100"/>
              <a:t>At the time of writing CDP’s were currently 370% over-collateralized.</a:t>
            </a:r>
            <a:endParaRPr sz="11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37b7344cd_0_4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2" name="Google Shape;212;g437b7344cd_0_47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437b7344cd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2" name="Google Shape;222;g437b7344cd_0_48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marR="0" rtl="0" algn="l">
              <a:lnSpc>
                <a:spcPct val="115000"/>
              </a:lnSpc>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37b7344cd_0_4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g437b7344cd_0_4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b="0" i="0" lang="en-US" sz="1100" u="none" cap="none" strike="noStrike">
                <a:latin typeface="Arial"/>
                <a:ea typeface="Arial"/>
                <a:cs typeface="Arial"/>
                <a:sym typeface="Arial"/>
              </a:rPr>
              <a:t>Let’s take a quick look at the various forms of stable coin systems that are either planned or are in existence today:</a:t>
            </a:r>
            <a:endParaRPr b="0" i="0" sz="1100" u="none" cap="none" strike="noStrike">
              <a:latin typeface="Arial"/>
              <a:ea typeface="Arial"/>
              <a:cs typeface="Arial"/>
              <a:sym typeface="Arial"/>
            </a:endParaRPr>
          </a:p>
          <a:p>
            <a:pPr indent="0" lvl="0" marL="0" marR="0" rtl="0" algn="l">
              <a:lnSpc>
                <a:spcPct val="115000"/>
              </a:lnSpc>
              <a:spcBef>
                <a:spcPts val="0"/>
              </a:spcBef>
              <a:spcAft>
                <a:spcPts val="0"/>
              </a:spcAft>
              <a:buNone/>
            </a:pPr>
            <a:r>
              <a:t/>
            </a:r>
            <a:endParaRPr sz="1100"/>
          </a:p>
          <a:p>
            <a:pPr indent="-298450" lvl="2" marL="1371600" marR="0" rtl="0" algn="l">
              <a:lnSpc>
                <a:spcPct val="115000"/>
              </a:lnSpc>
              <a:spcBef>
                <a:spcPts val="0"/>
              </a:spcBef>
              <a:spcAft>
                <a:spcPts val="0"/>
              </a:spcAft>
              <a:buClr>
                <a:srgbClr val="000000"/>
              </a:buClr>
              <a:buSzPts val="1100"/>
              <a:buFont typeface="Arial"/>
              <a:buChar char="■"/>
            </a:pPr>
            <a:r>
              <a:rPr b="1" i="0" lang="en-US" sz="1100" u="none" cap="none" strike="noStrike">
                <a:latin typeface="Arial"/>
                <a:ea typeface="Arial"/>
                <a:cs typeface="Arial"/>
                <a:sym typeface="Arial"/>
              </a:rPr>
              <a:t>Centralized: </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none" cap="none" strike="noStrike">
                <a:latin typeface="Arial"/>
                <a:ea typeface="Arial"/>
                <a:cs typeface="Arial"/>
                <a:sym typeface="Arial"/>
              </a:rPr>
              <a:t>I</a:t>
            </a:r>
            <a:r>
              <a:rPr b="0" i="0" lang="en-US" sz="1100" u="sng" cap="none" strike="noStrike">
                <a:latin typeface="Arial"/>
                <a:ea typeface="Arial"/>
                <a:cs typeface="Arial"/>
                <a:sym typeface="Arial"/>
              </a:rPr>
              <a:t>OU Model:</a:t>
            </a:r>
            <a:r>
              <a:rPr b="0" i="0" lang="en-US" sz="1100" u="none" cap="none" strike="noStrike">
                <a:latin typeface="Arial"/>
                <a:ea typeface="Arial"/>
                <a:cs typeface="Arial"/>
                <a:sym typeface="Arial"/>
              </a:rPr>
              <a:t> (a token which is based on the principle of “when you give me fiat, then i give you a token which signifies that I owe you the redeemable value of that token”) Holders of the token need to trust a traditional, centralized organization or a legal agreement. </a:t>
            </a:r>
            <a:endParaRPr/>
          </a:p>
          <a:p>
            <a:pPr indent="-298450" lvl="2" marL="1371600" marR="0" rtl="0" algn="l">
              <a:lnSpc>
                <a:spcPct val="115000"/>
              </a:lnSpc>
              <a:spcBef>
                <a:spcPts val="0"/>
              </a:spcBef>
              <a:spcAft>
                <a:spcPts val="0"/>
              </a:spcAft>
              <a:buClr>
                <a:srgbClr val="000000"/>
              </a:buClr>
              <a:buSzPts val="1100"/>
              <a:buFont typeface="Arial"/>
              <a:buChar char="■"/>
            </a:pPr>
            <a:r>
              <a:rPr b="1" i="0" lang="en-US" sz="1100" u="none" cap="none" strike="noStrike">
                <a:latin typeface="Arial"/>
                <a:ea typeface="Arial"/>
                <a:cs typeface="Arial"/>
                <a:sym typeface="Arial"/>
              </a:rPr>
              <a:t>Decentralized &amp; enabled by smart contracts:</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sng" cap="none" strike="noStrike">
                <a:latin typeface="Arial"/>
                <a:ea typeface="Arial"/>
                <a:cs typeface="Arial"/>
                <a:sym typeface="Arial"/>
              </a:rPr>
              <a:t>Seigniorage shares model: </a:t>
            </a:r>
            <a:r>
              <a:rPr b="0" i="0" lang="en-US" sz="1100" u="none" cap="none" strike="noStrike">
                <a:latin typeface="Arial"/>
                <a:ea typeface="Arial"/>
                <a:cs typeface="Arial"/>
                <a:sym typeface="Arial"/>
              </a:rPr>
              <a:t>Trust that the future value of the underlying bonds always increases, the economics incentives and structure are sound and that the smart contracts are secure.</a:t>
            </a:r>
            <a:endParaRPr/>
          </a:p>
          <a:p>
            <a:pPr indent="-298450" lvl="2" marL="1371600" marR="0" rtl="0" algn="l">
              <a:lnSpc>
                <a:spcPct val="115000"/>
              </a:lnSpc>
              <a:spcBef>
                <a:spcPts val="0"/>
              </a:spcBef>
              <a:spcAft>
                <a:spcPts val="0"/>
              </a:spcAft>
              <a:buClr>
                <a:srgbClr val="000000"/>
              </a:buClr>
              <a:buSzPts val="1100"/>
              <a:buFont typeface="Arial"/>
              <a:buChar char="■"/>
            </a:pPr>
            <a:r>
              <a:rPr b="0" i="0" lang="en-US" sz="1100" u="sng" cap="none" strike="noStrike">
                <a:latin typeface="Arial"/>
                <a:ea typeface="Arial"/>
                <a:cs typeface="Arial"/>
                <a:sym typeface="Arial"/>
              </a:rPr>
              <a:t>Over-collateralized, Globally settleable Model:</a:t>
            </a:r>
            <a:r>
              <a:rPr b="0" i="0" lang="en-US" sz="1100" u="none" cap="none" strike="noStrike">
                <a:latin typeface="Arial"/>
                <a:ea typeface="Arial"/>
                <a:cs typeface="Arial"/>
                <a:sym typeface="Arial"/>
              </a:rPr>
              <a:t> Trust the security of the smart contracts and the economic incentivizes and structure which ensure it’s stability.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437b7344cd_0_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g437b7344cd_0_49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000000"/>
              </a:buClr>
              <a:buSzPts val="1100"/>
              <a:buFont typeface="Arial"/>
              <a:buChar char="●"/>
            </a:pPr>
            <a:r>
              <a:rPr lang="en-US" sz="1100"/>
              <a:t>Governance token that controls the platform that backs the dai stable coin</a:t>
            </a:r>
            <a:endParaRPr sz="1100"/>
          </a:p>
          <a:p>
            <a:pPr indent="-298450" lvl="0" marL="457200" rtl="0" algn="l">
              <a:lnSpc>
                <a:spcPct val="115000"/>
              </a:lnSpc>
              <a:spcBef>
                <a:spcPts val="0"/>
              </a:spcBef>
              <a:spcAft>
                <a:spcPts val="0"/>
              </a:spcAft>
              <a:buClr>
                <a:srgbClr val="000000"/>
              </a:buClr>
              <a:buSzPts val="1100"/>
              <a:buFont typeface="Arial"/>
              <a:buChar char="●"/>
            </a:pPr>
            <a:r>
              <a:rPr lang="en-US" sz="1100"/>
              <a:t>For the advanced user that wants to get into the advanced governance of a decentralized financial platform</a:t>
            </a:r>
            <a:endParaRPr sz="1100"/>
          </a:p>
          <a:p>
            <a:pPr indent="-298450" lvl="0" marL="457200" rtl="0" algn="l">
              <a:lnSpc>
                <a:spcPct val="115000"/>
              </a:lnSpc>
              <a:spcBef>
                <a:spcPts val="0"/>
              </a:spcBef>
              <a:spcAft>
                <a:spcPts val="0"/>
              </a:spcAft>
              <a:buClr>
                <a:srgbClr val="000000"/>
              </a:buClr>
              <a:buSzPts val="1100"/>
              <a:buFont typeface="Arial"/>
              <a:buChar char="●"/>
            </a:pPr>
            <a:r>
              <a:rPr lang="en-US" sz="1100"/>
              <a:t>Maker holders make the crucial decisions on what collaterals to allow into the system and on what terms.</a:t>
            </a:r>
            <a:endParaRPr sz="1100"/>
          </a:p>
          <a:p>
            <a:pPr indent="457200" lvl="2" marL="0" rtl="0" algn="l">
              <a:lnSpc>
                <a:spcPct val="115000"/>
              </a:lnSpc>
              <a:spcBef>
                <a:spcPts val="0"/>
              </a:spcBef>
              <a:spcAft>
                <a:spcPts val="0"/>
              </a:spcAft>
              <a:buSzPts val="1400"/>
              <a:buNone/>
            </a:pPr>
            <a:r>
              <a:rPr lang="en-US" sz="1100"/>
              <a:t> E.g. ethereum should be more risky than tokenized gold, which is more risky than tokenized bonds</a:t>
            </a:r>
            <a:endParaRPr sz="1100"/>
          </a:p>
          <a:p>
            <a:pPr indent="0" lvl="0" marL="0" rtl="0" algn="l">
              <a:spcBef>
                <a:spcPts val="0"/>
              </a:spcBef>
              <a:spcAft>
                <a:spcPts val="0"/>
              </a:spcAft>
              <a:buNone/>
            </a:pPr>
            <a:r>
              <a:rPr lang="en-US" sz="1100"/>
              <a:t>MKR is used for voting in new collateral types and it is also used to vote on the risk parameters associated with these collateral types.</a:t>
            </a:r>
            <a:endParaRPr/>
          </a:p>
          <a:p>
            <a:pPr indent="0" lvl="0" marL="0" rtl="0" algn="l">
              <a:spcBef>
                <a:spcPts val="0"/>
              </a:spcBef>
              <a:spcAft>
                <a:spcPts val="0"/>
              </a:spcAft>
              <a:buNone/>
            </a:pPr>
            <a:r>
              <a:rPr lang="en-US" sz="1100"/>
              <a:t>It is also a necessary ingredient to close a CDP and is thus the fuel for the Dai Credit System</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Any financial service or product can be imagined with the use of Dai</a:t>
            </a:r>
            <a:endParaRPr/>
          </a:p>
        </p:txBody>
      </p:sp>
      <p:sp>
        <p:nvSpPr>
          <p:cNvPr id="351" name="Google Shape;351;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38273bcb3_0_3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g438273bcb3_0_35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t>Explain each colored chart</a:t>
            </a:r>
            <a:endParaRPr sz="11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437b7344c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5" name="Google Shape;75;g437b7344cd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6" name="Google Shape;376;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To summarize, these are the methods that ensure the security and stability of multi collateral Dai:</a:t>
            </a:r>
            <a:endParaRPr/>
          </a:p>
          <a:p>
            <a:pPr indent="0" lvl="0" marL="0" marR="0" rtl="0" algn="l">
              <a:spcBef>
                <a:spcPts val="0"/>
              </a:spcBef>
              <a:spcAft>
                <a:spcPts val="0"/>
              </a:spcAft>
              <a:buNone/>
            </a:pPr>
            <a:r>
              <a:t/>
            </a:r>
            <a:endParaRPr b="0" i="0" sz="1100" u="none" cap="none" strike="noStrike">
              <a:latin typeface="Arial"/>
              <a:ea typeface="Arial"/>
              <a:cs typeface="Arial"/>
              <a:sym typeface="Arial"/>
            </a:endParaRPr>
          </a:p>
          <a:p>
            <a:pPr indent="0" lvl="0" marL="0" marR="0" rtl="0" algn="l">
              <a:spcBef>
                <a:spcPts val="0"/>
              </a:spcBef>
              <a:spcAft>
                <a:spcPts val="0"/>
              </a:spcAft>
              <a:buNone/>
            </a:pPr>
            <a:r>
              <a:rPr b="0" i="0" lang="en-US" sz="1100" u="none" cap="none" strike="noStrike">
                <a:latin typeface="Arial"/>
                <a:ea typeface="Arial"/>
                <a:cs typeface="Arial"/>
                <a:sym typeface="Arial"/>
              </a:rPr>
              <a:t>Diversifed, uncorrelated collateral pool which is thus reslient in the face of black swans</a:t>
            </a:r>
            <a:endParaRPr/>
          </a:p>
          <a:p>
            <a:pPr indent="0" lvl="0" marL="0" marR="0" rtl="0" algn="l">
              <a:spcBef>
                <a:spcPts val="0"/>
              </a:spcBef>
              <a:spcAft>
                <a:spcPts val="0"/>
              </a:spcAft>
              <a:buNone/>
            </a:pPr>
            <a:r>
              <a:t/>
            </a:r>
            <a:endParaRPr b="0" i="0" sz="1100" u="none" cap="none" strike="noStrike">
              <a:latin typeface="Arial"/>
              <a:ea typeface="Arial"/>
              <a:cs typeface="Arial"/>
              <a:sym typeface="Arial"/>
            </a:endParaRPr>
          </a:p>
          <a:p>
            <a:pPr indent="0" lvl="0" marL="0" marR="0" rtl="0" algn="l">
              <a:spcBef>
                <a:spcPts val="0"/>
              </a:spcBef>
              <a:spcAft>
                <a:spcPts val="0"/>
              </a:spcAft>
              <a:buNone/>
            </a:pPr>
            <a:r>
              <a:rPr b="0" i="0" lang="en-US" sz="1100" u="none" cap="none" strike="noStrike">
                <a:latin typeface="Arial"/>
                <a:ea typeface="Arial"/>
                <a:cs typeface="Arial"/>
                <a:sym typeface="Arial"/>
              </a:rPr>
              <a:t>Over collateralization and the threat of global settlement at any time ensure the stability of Dai.</a:t>
            </a:r>
            <a:endParaRPr b="0" i="0" sz="1100" u="none" cap="none" strike="noStrike">
              <a:latin typeface="Arial"/>
              <a:ea typeface="Arial"/>
              <a:cs typeface="Arial"/>
              <a:sym typeface="Arial"/>
            </a:endParaRPr>
          </a:p>
          <a:p>
            <a:pPr indent="0" lvl="0" marL="0" marR="0" rtl="0" algn="l">
              <a:spcBef>
                <a:spcPts val="0"/>
              </a:spcBef>
              <a:spcAft>
                <a:spcPts val="0"/>
              </a:spcAft>
              <a:buNone/>
            </a:pPr>
            <a:r>
              <a:t/>
            </a:r>
            <a:endParaRPr sz="1100"/>
          </a:p>
          <a:p>
            <a:pPr indent="0" lvl="0" marL="0" marR="0" rtl="0" algn="l">
              <a:spcBef>
                <a:spcPts val="0"/>
              </a:spcBef>
              <a:spcAft>
                <a:spcPts val="0"/>
              </a:spcAft>
              <a:buNone/>
            </a:pPr>
            <a:r>
              <a:rPr b="0" i="0" lang="en-US" sz="1100" u="none" cap="none" strike="noStrike">
                <a:latin typeface="Arial"/>
                <a:ea typeface="Arial"/>
                <a:cs typeface="Arial"/>
                <a:sym typeface="Arial"/>
              </a:rPr>
              <a:t>Arbitrageurs provide liquidity at the peg because they know that the system can be shut down at any time and have exactly $1 worth of collateral returned to them.</a:t>
            </a:r>
            <a:endParaRPr/>
          </a:p>
          <a:p>
            <a:pPr indent="0" lvl="0" marL="0" marR="0" rtl="0" algn="l">
              <a:spcBef>
                <a:spcPts val="0"/>
              </a:spcBef>
              <a:spcAft>
                <a:spcPts val="0"/>
              </a:spcAft>
              <a:buNone/>
            </a:pPr>
            <a:r>
              <a:rPr b="0" i="0" lang="en-US" sz="1100" u="none" cap="none" strike="noStrike">
                <a:latin typeface="Arial"/>
                <a:ea typeface="Arial"/>
                <a:cs typeface="Arial"/>
                <a:sym typeface="Arial"/>
              </a:rPr>
              <a:t>The old instance of Dai is then rendered invalid and the holder is prompted to migrate to the new instance by redeeming the old instance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7" name="Google Shape;387;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438273bcb3_0_2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7" name="Google Shape;397;g438273bcb3_0_26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100" u="none" cap="none" strike="noStrike">
                <a:latin typeface="Arial"/>
                <a:ea typeface="Arial"/>
                <a:cs typeface="Arial"/>
                <a:sym typeface="Arial"/>
              </a:rPr>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indent="0" lvl="0" marL="0" marR="0" rtl="0" algn="l">
              <a:spcBef>
                <a:spcPts val="0"/>
              </a:spcBef>
              <a:spcAft>
                <a:spcPts val="0"/>
              </a:spcAft>
              <a:buNone/>
            </a:pPr>
            <a:r>
              <a:rPr b="0" i="0" lang="en-US" sz="1100" u="none" cap="none" strike="noStrike">
                <a:latin typeface="Arial"/>
                <a:ea typeface="Arial"/>
                <a:cs typeface="Arial"/>
                <a:sym typeface="Arial"/>
              </a:rPr>
              <a:t>At the time of writing CDP’s were currently 370% over-collateralized.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37b7344cd_0_50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437b7344cd_0_5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g437b7344cd_0_5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7" name="Google Shape;427;g437b7344cd_0_56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51864704f_0_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5" name="Google Shape;435;g451864704f_0_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sz="11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38273bcb3_0_2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2" name="Google Shape;82;g438273bcb3_0_24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marR="0" rtl="0" algn="l">
              <a:lnSpc>
                <a:spcPct val="115000"/>
              </a:lnSpc>
              <a:spcBef>
                <a:spcPts val="0"/>
              </a:spcBef>
              <a:spcAft>
                <a:spcPts val="0"/>
              </a:spcAft>
              <a:buClr>
                <a:srgbClr val="000000"/>
              </a:buClr>
              <a:buSzPts val="1100"/>
              <a:buFont typeface="Arial"/>
              <a:buChar char="●"/>
            </a:pPr>
            <a:r>
              <a:rPr lang="en-US" sz="1100"/>
              <a:t>Bit fast because the good stuff is at the end</a:t>
            </a:r>
            <a:endParaRPr sz="1100"/>
          </a:p>
          <a:p>
            <a:pPr indent="0" lvl="0" marL="457200" marR="0" rtl="0" algn="l">
              <a:lnSpc>
                <a:spcPct val="115000"/>
              </a:lnSpc>
              <a:spcBef>
                <a:spcPts val="0"/>
              </a:spcBef>
              <a:spcAft>
                <a:spcPts val="0"/>
              </a:spcAft>
              <a:buNone/>
            </a:pPr>
            <a:r>
              <a:t/>
            </a:r>
            <a:endParaRPr sz="1100"/>
          </a:p>
          <a:p>
            <a:pPr indent="-298450" lvl="0" marL="457200" marR="0" rtl="0" algn="l">
              <a:lnSpc>
                <a:spcPct val="115000"/>
              </a:lnSpc>
              <a:spcBef>
                <a:spcPts val="0"/>
              </a:spcBef>
              <a:spcAft>
                <a:spcPts val="0"/>
              </a:spcAft>
              <a:buClr>
                <a:srgbClr val="000000"/>
              </a:buClr>
              <a:buSzPts val="1100"/>
              <a:buFont typeface="Arial"/>
              <a:buChar char="●"/>
            </a:pPr>
            <a:r>
              <a:rPr lang="en-US" sz="1100"/>
              <a:t>This is my attempt to remind everyone of the value of objectivism</a:t>
            </a:r>
            <a:endParaRPr sz="1100"/>
          </a:p>
          <a:p>
            <a:pPr indent="0" lvl="0" marL="457200" marR="0" rtl="0" algn="l">
              <a:lnSpc>
                <a:spcPct val="115000"/>
              </a:lnSpc>
              <a:spcBef>
                <a:spcPts val="0"/>
              </a:spcBef>
              <a:spcAft>
                <a:spcPts val="0"/>
              </a:spcAft>
              <a:buNone/>
            </a:pPr>
            <a:r>
              <a:t/>
            </a:r>
            <a:endParaRPr sz="1100"/>
          </a:p>
          <a:p>
            <a:pPr indent="-298450" lvl="0" marL="457200" marR="0" rtl="0" algn="l">
              <a:lnSpc>
                <a:spcPct val="115000"/>
              </a:lnSpc>
              <a:spcBef>
                <a:spcPts val="0"/>
              </a:spcBef>
              <a:spcAft>
                <a:spcPts val="0"/>
              </a:spcAft>
              <a:buClr>
                <a:srgbClr val="000000"/>
              </a:buClr>
              <a:buSzPts val="1100"/>
              <a:buFont typeface="Arial"/>
              <a:buChar char="●"/>
            </a:pPr>
            <a:r>
              <a:rPr lang="en-US" sz="1100"/>
              <a:t>Two umbrellas</a:t>
            </a:r>
            <a:endParaRPr sz="1100"/>
          </a:p>
          <a:p>
            <a:pPr indent="457200" lvl="2" marL="0" marR="0" rtl="0" algn="l">
              <a:lnSpc>
                <a:spcPct val="115000"/>
              </a:lnSpc>
              <a:spcBef>
                <a:spcPts val="0"/>
              </a:spcBef>
              <a:spcAft>
                <a:spcPts val="0"/>
              </a:spcAft>
              <a:buSzPts val="1100"/>
              <a:buNone/>
            </a:pPr>
            <a:r>
              <a:rPr lang="en-US" sz="1100"/>
              <a:t>Moral arguments</a:t>
            </a:r>
            <a:endParaRPr sz="1100"/>
          </a:p>
          <a:p>
            <a:pPr indent="457200" lvl="2" marL="0" marR="0" rtl="0" algn="l">
              <a:lnSpc>
                <a:spcPct val="115000"/>
              </a:lnSpc>
              <a:spcBef>
                <a:spcPts val="0"/>
              </a:spcBef>
              <a:spcAft>
                <a:spcPts val="0"/>
              </a:spcAft>
              <a:buSzPts val="1100"/>
              <a:buNone/>
            </a:pPr>
            <a:r>
              <a:rPr lang="en-US" sz="1100"/>
              <a:t>Trade efficiency</a:t>
            </a:r>
            <a:endParaRPr sz="1100"/>
          </a:p>
          <a:p>
            <a:pPr indent="457200" lvl="2" marL="0" marR="0" rtl="0" algn="l">
              <a:lnSpc>
                <a:spcPct val="115000"/>
              </a:lnSpc>
              <a:spcBef>
                <a:spcPts val="0"/>
              </a:spcBef>
              <a:spcAft>
                <a:spcPts val="0"/>
              </a:spcAft>
              <a:buSzPts val="1100"/>
              <a:buNone/>
            </a:pPr>
            <a:r>
              <a:t/>
            </a:r>
            <a:endParaRPr sz="1100"/>
          </a:p>
          <a:p>
            <a:pPr indent="-298450" lvl="0" marL="457200" marR="0" rtl="0" algn="l">
              <a:lnSpc>
                <a:spcPct val="115000"/>
              </a:lnSpc>
              <a:spcBef>
                <a:spcPts val="0"/>
              </a:spcBef>
              <a:spcAft>
                <a:spcPts val="0"/>
              </a:spcAft>
              <a:buClr>
                <a:srgbClr val="000000"/>
              </a:buClr>
              <a:buSzPts val="1100"/>
              <a:buFont typeface="Arial"/>
              <a:buChar char="●"/>
            </a:pPr>
            <a:r>
              <a:rPr lang="en-US" sz="1100"/>
              <a:t>Left umbrella -&gt; more concentrated in the right side </a:t>
            </a:r>
            <a:endParaRPr sz="1100"/>
          </a:p>
          <a:p>
            <a:pPr indent="0" lvl="0" marL="0" marR="0" rtl="0" algn="l">
              <a:lnSpc>
                <a:spcPct val="115000"/>
              </a:lnSpc>
              <a:spcBef>
                <a:spcPts val="0"/>
              </a:spcBef>
              <a:spcAft>
                <a:spcPts val="0"/>
              </a:spcAft>
              <a:buNone/>
            </a:pPr>
            <a:r>
              <a:t/>
            </a:r>
            <a:endParaRPr sz="1100"/>
          </a:p>
          <a:p>
            <a:pPr indent="-298450" lvl="0" marL="457200" marR="0" rtl="0" algn="l">
              <a:lnSpc>
                <a:spcPct val="115000"/>
              </a:lnSpc>
              <a:spcBef>
                <a:spcPts val="0"/>
              </a:spcBef>
              <a:spcAft>
                <a:spcPts val="0"/>
              </a:spcAft>
              <a:buSzPts val="1100"/>
              <a:buChar char="●"/>
            </a:pPr>
            <a:r>
              <a:rPr lang="en-US" sz="1100"/>
              <a:t>The right side is what drives profit-seeking businesses to adopt new tech</a:t>
            </a:r>
            <a:endParaRPr sz="1100"/>
          </a:p>
          <a:p>
            <a:pPr indent="0" lvl="0" marL="0" marR="0" rtl="0" algn="l">
              <a:lnSpc>
                <a:spcPct val="115000"/>
              </a:lnSpc>
              <a:spcBef>
                <a:spcPts val="0"/>
              </a:spcBef>
              <a:spcAft>
                <a:spcPts val="0"/>
              </a:spcAft>
              <a:buNone/>
            </a:pPr>
            <a:r>
              <a:t/>
            </a:r>
            <a:endParaRPr sz="1100"/>
          </a:p>
          <a:p>
            <a:pPr indent="-298450" lvl="0" marL="457200" rtl="0" algn="l">
              <a:lnSpc>
                <a:spcPct val="115000"/>
              </a:lnSpc>
              <a:spcBef>
                <a:spcPts val="0"/>
              </a:spcBef>
              <a:spcAft>
                <a:spcPts val="0"/>
              </a:spcAft>
              <a:buSzPts val="1100"/>
              <a:buChar char="●"/>
            </a:pPr>
            <a:r>
              <a:rPr lang="en-US" sz="1100"/>
              <a:t>Keep this in mind as well go through the presentation</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437b7344cd_0_4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01" name="Google Shape;101;g437b7344cd_0_4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100"/>
              <a:t>Let’s start with how good money can be defined (A good transaction medium, and/or a good store of value)</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In 350 BC, Aristotle defined the criteria for sound money -&gt; apply to gold, precious metals, etc</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His definition of intrinsically valuable is usually expanded in scarcity and fungibility</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Ask the question</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My own opinion is that we should include a 6th criteria, which measures the level of stability relative to a quote</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  </a:t>
            </a:r>
            <a:endParaRPr sz="11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a:t>Describe graph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0" name="Google Shape;130;p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100"/>
              <a:t>We can’t avoid the fact that USD is the global currency. It is always the last metric of wealth.</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Explain examples</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8273bcb3_0_20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5" name="Google Shape;165;g438273bcb3_0_20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100"/>
              <a:t>I tried to make this as climactic as possible</a:t>
            </a:r>
            <a:endParaRPr sz="1100"/>
          </a:p>
          <a:p>
            <a:pPr indent="0" lvl="0" marL="0" marR="0" rtl="0" algn="l">
              <a:lnSpc>
                <a:spcPct val="115000"/>
              </a:lnSpc>
              <a:spcBef>
                <a:spcPts val="0"/>
              </a:spcBef>
              <a:spcAft>
                <a:spcPts val="0"/>
              </a:spcAft>
              <a:buNone/>
            </a:pPr>
            <a:r>
              <a:t/>
            </a:r>
            <a:endParaRPr sz="1100"/>
          </a:p>
          <a:p>
            <a:pPr indent="0" lvl="0" marL="0" marR="0" rtl="0" algn="l">
              <a:lnSpc>
                <a:spcPct val="115000"/>
              </a:lnSpc>
              <a:spcBef>
                <a:spcPts val="0"/>
              </a:spcBef>
              <a:spcAft>
                <a:spcPts val="0"/>
              </a:spcAft>
              <a:buNone/>
            </a:pPr>
            <a:r>
              <a:rPr lang="en-US" sz="1100"/>
              <a:t>Now that you all understand some context, I’m going to touch on the mechanics of one of the oldest stablecoin projects in the space</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37b7344cd_0_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t>Makerdao</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Started before the ethereum project was launched and set out to create the best stable coin</a:t>
            </a:r>
            <a:endParaRPr sz="1100"/>
          </a:p>
          <a:p>
            <a:pPr indent="0" lvl="0" marL="0" rtl="0" algn="l">
              <a:lnSpc>
                <a:spcPct val="115000"/>
              </a:lnSpc>
              <a:spcBef>
                <a:spcPts val="0"/>
              </a:spcBef>
              <a:spcAft>
                <a:spcPts val="0"/>
              </a:spcAft>
              <a:buNone/>
            </a:pPr>
            <a:r>
              <a:t/>
            </a:r>
            <a:endParaRPr sz="1100"/>
          </a:p>
          <a:p>
            <a:pPr indent="0" lvl="0" marL="0" rtl="0" algn="l">
              <a:lnSpc>
                <a:spcPct val="115000"/>
              </a:lnSpc>
              <a:spcBef>
                <a:spcPts val="0"/>
              </a:spcBef>
              <a:spcAft>
                <a:spcPts val="0"/>
              </a:spcAft>
              <a:buNone/>
            </a:pPr>
            <a:r>
              <a:rPr lang="en-US" sz="1100"/>
              <a:t>May be worth mentioning:</a:t>
            </a:r>
            <a:endParaRPr sz="1100"/>
          </a:p>
          <a:p>
            <a:pPr indent="0" lvl="0" marL="0" rtl="0" algn="l">
              <a:lnSpc>
                <a:spcPct val="115000"/>
              </a:lnSpc>
              <a:spcBef>
                <a:spcPts val="0"/>
              </a:spcBef>
              <a:spcAft>
                <a:spcPts val="0"/>
              </a:spcAft>
              <a:buNone/>
            </a:pPr>
            <a:r>
              <a:rPr lang="en-US" sz="1100"/>
              <a:t>A stable coin needs key features </a:t>
            </a:r>
            <a:endParaRPr sz="1100"/>
          </a:p>
          <a:p>
            <a:pPr indent="-298450" lvl="0" marL="457200" rtl="0" algn="l">
              <a:lnSpc>
                <a:spcPct val="115000"/>
              </a:lnSpc>
              <a:spcBef>
                <a:spcPts val="0"/>
              </a:spcBef>
              <a:spcAft>
                <a:spcPts val="0"/>
              </a:spcAft>
              <a:buSzPts val="1100"/>
              <a:buChar char="-"/>
            </a:pPr>
            <a:r>
              <a:rPr lang="en-US" sz="1100"/>
              <a:t>Decentralized</a:t>
            </a:r>
            <a:endParaRPr sz="1100"/>
          </a:p>
          <a:p>
            <a:pPr indent="-298450" lvl="0" marL="457200" rtl="0" algn="l">
              <a:lnSpc>
                <a:spcPct val="115000"/>
              </a:lnSpc>
              <a:spcBef>
                <a:spcPts val="0"/>
              </a:spcBef>
              <a:spcAft>
                <a:spcPts val="0"/>
              </a:spcAft>
              <a:buSzPts val="1100"/>
              <a:buChar char="-"/>
            </a:pPr>
            <a:r>
              <a:rPr lang="en-US" sz="1100"/>
              <a:t>Fundamental stability that has been proven -&gt; real assets and real value that backs the stable coin</a:t>
            </a:r>
            <a:endParaRPr/>
          </a:p>
        </p:txBody>
      </p:sp>
      <p:sp>
        <p:nvSpPr>
          <p:cNvPr id="172" name="Google Shape;172;g437b7344cd_0_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1100"/>
              <a:t>Maker’s Mission is to unlock the power of the blockchain to create economic empowerment</a:t>
            </a:r>
            <a:endParaRPr sz="1100"/>
          </a:p>
          <a:p>
            <a:pPr indent="0" lvl="0" marL="0" marR="0" rtl="0" algn="l">
              <a:lnSpc>
                <a:spcPct val="115000"/>
              </a:lnSpc>
              <a:spcBef>
                <a:spcPts val="0"/>
              </a:spcBef>
              <a:spcAft>
                <a:spcPts val="0"/>
              </a:spcAft>
              <a:buNone/>
            </a:pPr>
            <a:r>
              <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4285F4"/>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4"/>
            <a:ext cx="897600" cy="897600"/>
          </a:xfrm>
          <a:custGeom>
            <a:rect b="b" l="l" r="r" t="t"/>
            <a:pathLst>
              <a:path extrusionOk="0" h="21600" w="21600">
                <a:moveTo>
                  <a:pt x="0" y="21600"/>
                </a:moveTo>
                <a:lnTo>
                  <a:pt x="21600" y="21600"/>
                </a:lnTo>
                <a:lnTo>
                  <a:pt x="0" y="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4"/>
            <a:ext cx="897600" cy="897600"/>
          </a:xfrm>
          <a:custGeom>
            <a:rect b="b" l="l" r="r" t="t"/>
            <a:pathLst>
              <a:path extrusionOk="0" h="21600" w="21600">
                <a:moveTo>
                  <a:pt x="0" y="0"/>
                </a:moveTo>
                <a:lnTo>
                  <a:pt x="18000" y="0"/>
                </a:lnTo>
                <a:cubicBezTo>
                  <a:pt x="19988" y="0"/>
                  <a:pt x="21600" y="1612"/>
                  <a:pt x="21600" y="3600"/>
                </a:cubicBezTo>
                <a:lnTo>
                  <a:pt x="21600" y="21600"/>
                </a:lnTo>
                <a:lnTo>
                  <a:pt x="0" y="21600"/>
                </a:lnTo>
                <a:close/>
              </a:path>
            </a:pathLst>
          </a:custGeom>
          <a:solidFill>
            <a:srgbClr val="FFFFFF">
              <a:alpha val="67843"/>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390525" y="1819275"/>
            <a:ext cx="8222100" cy="933600"/>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4800"/>
              <a:buFont typeface="Helvetica Neue"/>
              <a:buNone/>
              <a:defRPr b="0" i="0" sz="48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13" name="Google Shape;13;p2"/>
          <p:cNvSpPr txBox="1"/>
          <p:nvPr>
            <p:ph idx="1" type="body"/>
          </p:nvPr>
        </p:nvSpPr>
        <p:spPr>
          <a:xfrm>
            <a:off x="390525" y="2789129"/>
            <a:ext cx="8222100" cy="432901"/>
          </a:xfrm>
          <a:prstGeom prst="rect">
            <a:avLst/>
          </a:prstGeom>
          <a:noFill/>
          <a:ln>
            <a:noFill/>
          </a:ln>
        </p:spPr>
        <p:txBody>
          <a:bodyPr anchorCtr="0" anchor="t" bIns="91400" lIns="91400" spcFirstLastPara="1" rIns="91400" wrap="square" tIns="91400"/>
          <a:lstStyle>
            <a:lvl1pPr indent="-228600" lvl="0" marL="457200"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14" name="Google Shape;14;p2"/>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54" name="Shape 54"/>
        <p:cNvGrpSpPr/>
        <p:nvPr/>
      </p:nvGrpSpPr>
      <p:grpSpPr>
        <a:xfrm>
          <a:off x="0" y="0"/>
          <a:ext cx="0" cy="0"/>
          <a:chOff x="0" y="0"/>
          <a:chExt cx="0" cy="0"/>
        </a:xfrm>
      </p:grpSpPr>
      <p:sp>
        <p:nvSpPr>
          <p:cNvPr id="55" name="Google Shape;55;p11"/>
          <p:cNvSpPr txBox="1"/>
          <p:nvPr>
            <p:ph type="title"/>
          </p:nvPr>
        </p:nvSpPr>
        <p:spPr>
          <a:xfrm>
            <a:off x="475499" y="1258525"/>
            <a:ext cx="8222101" cy="1963500"/>
          </a:xfrm>
          <a:prstGeom prst="rect">
            <a:avLst/>
          </a:prstGeom>
          <a:noFill/>
          <a:ln>
            <a:noFill/>
          </a:ln>
        </p:spPr>
        <p:txBody>
          <a:bodyPr anchorCtr="0" anchor="b" bIns="91400" lIns="91400" spcFirstLastPara="1" rIns="91400" wrap="square" tIns="91400"/>
          <a:lstStyle>
            <a:lvl1pPr lvl="0" marR="0" rtl="0" algn="ctr">
              <a:lnSpc>
                <a:spcPct val="100000"/>
              </a:lnSpc>
              <a:spcBef>
                <a:spcPts val="0"/>
              </a:spcBef>
              <a:spcAft>
                <a:spcPts val="0"/>
              </a:spcAft>
              <a:buClr>
                <a:srgbClr val="424242"/>
              </a:buClr>
              <a:buSzPts val="12000"/>
              <a:buFont typeface="Helvetica Neue"/>
              <a:buNone/>
              <a:defRPr b="0" i="0" sz="12000" u="none" cap="none" strike="noStrike">
                <a:solidFill>
                  <a:srgbClr val="424242"/>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56" name="Google Shape;56;p11"/>
          <p:cNvSpPr txBox="1"/>
          <p:nvPr>
            <p:ph idx="1" type="body"/>
          </p:nvPr>
        </p:nvSpPr>
        <p:spPr>
          <a:xfrm>
            <a:off x="475499" y="3304625"/>
            <a:ext cx="8222101" cy="1300800"/>
          </a:xfrm>
          <a:prstGeom prst="rect">
            <a:avLst/>
          </a:prstGeom>
          <a:noFill/>
          <a:ln>
            <a:noFill/>
          </a:ln>
        </p:spPr>
        <p:txBody>
          <a:bodyPr anchorCtr="0" anchor="t" bIns="91400" lIns="91400" spcFirstLastPara="1" rIns="91400" wrap="square" tIns="91400"/>
          <a:lstStyle>
            <a:lvl1pPr indent="-342900" lvl="0" marL="457200" marR="0" rtl="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57" name="Google Shape;57;p1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bg>
      <p:bgPr>
        <a:solidFill>
          <a:srgbClr val="4285F4"/>
        </a:solidFill>
      </p:bgPr>
    </p:bg>
    <p:spTree>
      <p:nvGrpSpPr>
        <p:cNvPr id="58" name="Shape 58"/>
        <p:cNvGrpSpPr/>
        <p:nvPr/>
      </p:nvGrpSpPr>
      <p:grpSpPr>
        <a:xfrm>
          <a:off x="0" y="0"/>
          <a:ext cx="0" cy="0"/>
          <a:chOff x="0" y="0"/>
          <a:chExt cx="0" cy="0"/>
        </a:xfrm>
      </p:grpSpPr>
      <p:sp>
        <p:nvSpPr>
          <p:cNvPr id="59" name="Google Shape;59;p12"/>
          <p:cNvSpPr/>
          <p:nvPr/>
        </p:nvSpPr>
        <p:spPr>
          <a:xfrm>
            <a:off x="0" y="-1"/>
            <a:ext cx="9144000" cy="487802"/>
          </a:xfrm>
          <a:prstGeom prst="rect">
            <a:avLst/>
          </a:prstGeom>
          <a:solidFill>
            <a:srgbClr val="73737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12"/>
          <p:cNvGrpSpPr/>
          <p:nvPr/>
        </p:nvGrpSpPr>
        <p:grpSpPr>
          <a:xfrm>
            <a:off x="449391" y="1191254"/>
            <a:ext cx="745766" cy="45828"/>
            <a:chOff x="0" y="0"/>
            <a:chExt cx="745764" cy="45827"/>
          </a:xfrm>
        </p:grpSpPr>
        <p:sp>
          <p:nvSpPr>
            <p:cNvPr id="61" name="Google Shape;61;p12"/>
            <p:cNvSpPr/>
            <p:nvPr/>
          </p:nvSpPr>
          <p:spPr>
            <a:xfrm rot="-5400000">
              <a:off x="536420" y="-163517"/>
              <a:ext cx="45827" cy="37286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p:nvPr/>
          </p:nvSpPr>
          <p:spPr>
            <a:xfrm rot="-5400000">
              <a:off x="165092" y="-165093"/>
              <a:ext cx="45827" cy="376012"/>
            </a:xfrm>
            <a:prstGeom prst="rect">
              <a:avLst/>
            </a:pr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12"/>
          <p:cNvSpPr txBox="1"/>
          <p:nvPr>
            <p:ph type="title"/>
          </p:nvPr>
        </p:nvSpPr>
        <p:spPr>
          <a:xfrm>
            <a:off x="729450" y="1318650"/>
            <a:ext cx="7688400" cy="535201"/>
          </a:xfrm>
          <a:prstGeom prst="rect">
            <a:avLst/>
          </a:prstGeom>
          <a:noFill/>
          <a:ln>
            <a:noFill/>
          </a:ln>
        </p:spPr>
        <p:txBody>
          <a:bodyPr anchorCtr="0" anchor="t" bIns="91400" lIns="91400" spcFirstLastPara="1" rIns="91400" wrap="square" tIns="91400"/>
          <a:lstStyle>
            <a:lvl1pPr lvl="0" marR="0" rtl="0" algn="l">
              <a:lnSpc>
                <a:spcPct val="100000"/>
              </a:lnSpc>
              <a:spcBef>
                <a:spcPts val="0"/>
              </a:spcBef>
              <a:spcAft>
                <a:spcPts val="0"/>
              </a:spcAft>
              <a:buClr>
                <a:srgbClr val="424242"/>
              </a:buClr>
              <a:buSzPts val="2600"/>
              <a:buFont typeface="Helvetica Neue"/>
              <a:buNone/>
              <a:defRPr b="0" i="0" sz="2600" u="none" cap="none" strike="noStrike">
                <a:solidFill>
                  <a:srgbClr val="424242"/>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64" name="Google Shape;64;p12"/>
          <p:cNvSpPr txBox="1"/>
          <p:nvPr>
            <p:ph idx="12" type="sldNum"/>
          </p:nvPr>
        </p:nvSpPr>
        <p:spPr>
          <a:xfrm>
            <a:off x="8748189" y="4779026"/>
            <a:ext cx="336814"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solidFill>
          <a:srgbClr val="30BD9F"/>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 type="body"/>
          </p:nvPr>
        </p:nvSpPr>
        <p:spPr>
          <a:xfrm>
            <a:off x="471900" y="1919074"/>
            <a:ext cx="8222100" cy="2710201"/>
          </a:xfrm>
          <a:prstGeom prst="rect">
            <a:avLst/>
          </a:prstGeom>
          <a:noFill/>
          <a:ln>
            <a:noFill/>
          </a:ln>
        </p:spPr>
        <p:txBody>
          <a:bodyPr anchorCtr="0" anchor="t" bIns="91400" lIns="91400" spcFirstLastPara="1" rIns="91400" wrap="square" tIns="91400"/>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19" name="Google Shape;19;p3"/>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0" name="Google Shape;20;p3"/>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bg>
      <p:bgPr>
        <a:solidFill>
          <a:srgbClr val="4285F4"/>
        </a:solid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490250" y="488249"/>
            <a:ext cx="6227101" cy="4090801"/>
          </a:xfrm>
          <a:prstGeom prst="rect">
            <a:avLst/>
          </a:prstGeom>
          <a:noFill/>
          <a:ln>
            <a:noFill/>
          </a:ln>
        </p:spPr>
        <p:txBody>
          <a:bodyPr anchorCtr="0" anchor="ctr" bIns="91400" lIns="91400" spcFirstLastPara="1" rIns="91400" wrap="square" tIns="91400"/>
          <a:lstStyle>
            <a:lvl1pPr lvl="0" marR="0" rtl="0" algn="l">
              <a:lnSpc>
                <a:spcPct val="100000"/>
              </a:lnSpc>
              <a:spcBef>
                <a:spcPts val="0"/>
              </a:spcBef>
              <a:spcAft>
                <a:spcPts val="0"/>
              </a:spcAft>
              <a:buClr>
                <a:srgbClr val="FFFFFF"/>
              </a:buClr>
              <a:buSzPts val="6000"/>
              <a:buFont typeface="Helvetica Neue"/>
              <a:buNone/>
              <a:defRPr b="0" i="0" sz="60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3" name="Google Shape;23;p4"/>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
        <p:nvSpPr>
          <p:cNvPr id="25" name="Google Shape;25;p5"/>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bg>
      <p:bgPr>
        <a:solidFill>
          <a:srgbClr val="4285F4"/>
        </a:solid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60950" y="2065350"/>
            <a:ext cx="8222100" cy="1012801"/>
          </a:xfrm>
          <a:prstGeom prst="rect">
            <a:avLst/>
          </a:prstGeom>
          <a:noFill/>
          <a:ln>
            <a:noFill/>
          </a:ln>
        </p:spPr>
        <p:txBody>
          <a:bodyPr anchorCtr="0" anchor="ctr" bIns="91400" lIns="91400" spcFirstLastPara="1" rIns="91400" wrap="square" tIns="91400"/>
          <a:lstStyle>
            <a:lvl1pPr lvl="0" marR="0" rtl="0" algn="l">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8" name="Google Shape;28;p6"/>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solidFill>
          <a:srgbClr val="4285F4"/>
        </a:solidFill>
      </p:bgPr>
    </p:bg>
    <p:spTree>
      <p:nvGrpSpPr>
        <p:cNvPr id="29" name="Shape 29"/>
        <p:cNvGrpSpPr/>
        <p:nvPr/>
      </p:nvGrpSpPr>
      <p:grpSpPr>
        <a:xfrm>
          <a:off x="0" y="0"/>
          <a:ext cx="0" cy="0"/>
          <a:chOff x="0" y="0"/>
          <a:chExt cx="0" cy="0"/>
        </a:xfrm>
      </p:grpSpPr>
      <p:sp>
        <p:nvSpPr>
          <p:cNvPr id="30" name="Google Shape;30;p7"/>
          <p:cNvSpPr/>
          <p:nvPr/>
        </p:nvSpPr>
        <p:spPr>
          <a:xfrm flipH="1" rot="10800000">
            <a:off x="0" y="1686000"/>
            <a:ext cx="9144000" cy="3457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
          <p:cNvSpPr txBox="1"/>
          <p:nvPr>
            <p:ph type="title"/>
          </p:nvPr>
        </p:nvSpPr>
        <p:spPr>
          <a:xfrm>
            <a:off x="471900" y="738725"/>
            <a:ext cx="8222100" cy="767701"/>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33" name="Google Shape;33;p7"/>
          <p:cNvSpPr txBox="1"/>
          <p:nvPr>
            <p:ph idx="1" type="body"/>
          </p:nvPr>
        </p:nvSpPr>
        <p:spPr>
          <a:xfrm>
            <a:off x="471900" y="1919074"/>
            <a:ext cx="3999901" cy="2710201"/>
          </a:xfrm>
          <a:prstGeom prst="rect">
            <a:avLst/>
          </a:prstGeom>
          <a:noFill/>
          <a:ln>
            <a:noFill/>
          </a:ln>
        </p:spPr>
        <p:txBody>
          <a:bodyPr anchorCtr="0" anchor="t" bIns="91400" lIns="91400" spcFirstLastPara="1" rIns="91400" wrap="square" tIns="91400"/>
          <a:lstStyle>
            <a:lvl1pPr indent="-317500" lvl="0" marL="457200" marR="0" rtl="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1pPr>
            <a:lvl2pPr indent="-317500" lvl="1" marL="914400" marR="0" rtl="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2pPr>
            <a:lvl3pPr indent="-317500" lvl="2" marL="1371600" marR="0" rtl="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3pPr>
            <a:lvl4pPr indent="-317500" lvl="3" marL="1828800" marR="0" rtl="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4pPr>
            <a:lvl5pPr indent="-317500" lvl="4" marL="2286000" marR="0" rtl="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34" name="Google Shape;34;p7"/>
          <p:cNvSpPr txBox="1"/>
          <p:nvPr>
            <p:ph idx="2" type="body"/>
          </p:nvPr>
        </p:nvSpPr>
        <p:spPr>
          <a:xfrm>
            <a:off x="4694249" y="1919074"/>
            <a:ext cx="3999901" cy="2710201"/>
          </a:xfrm>
          <a:prstGeom prst="rect">
            <a:avLst/>
          </a:prstGeom>
          <a:noFill/>
          <a:ln>
            <a:noFill/>
          </a:ln>
        </p:spPr>
        <p:txBody>
          <a:bodyPr anchorCtr="0" anchor="t" bIns="91400" lIns="91400" spcFirstLastPara="1" rIns="91400" wrap="square" tIns="91400"/>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35" name="Google Shape;35;p7"/>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bg>
      <p:bgPr>
        <a:solidFill>
          <a:srgbClr val="4285F4"/>
        </a:solidFill>
      </p:bgPr>
    </p:bg>
    <p:spTree>
      <p:nvGrpSpPr>
        <p:cNvPr id="36" name="Shape 36"/>
        <p:cNvGrpSpPr/>
        <p:nvPr/>
      </p:nvGrpSpPr>
      <p:grpSpPr>
        <a:xfrm>
          <a:off x="0" y="0"/>
          <a:ext cx="0" cy="0"/>
          <a:chOff x="0" y="0"/>
          <a:chExt cx="0" cy="0"/>
        </a:xfrm>
      </p:grpSpPr>
      <p:sp>
        <p:nvSpPr>
          <p:cNvPr id="37" name="Google Shape;37;p8"/>
          <p:cNvSpPr/>
          <p:nvPr/>
        </p:nvSpPr>
        <p:spPr>
          <a:xfrm flipH="1" rot="10800000">
            <a:off x="3276600" y="24"/>
            <a:ext cx="5867400" cy="51435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
          <p:cNvSpPr/>
          <p:nvPr/>
        </p:nvSpPr>
        <p:spPr>
          <a:xfrm rot="-5400000">
            <a:off x="759149" y="2517450"/>
            <a:ext cx="51435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txBox="1"/>
          <p:nvPr>
            <p:ph type="title"/>
          </p:nvPr>
        </p:nvSpPr>
        <p:spPr>
          <a:xfrm>
            <a:off x="226077" y="357800"/>
            <a:ext cx="2808001" cy="953401"/>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40" name="Google Shape;40;p8"/>
          <p:cNvSpPr txBox="1"/>
          <p:nvPr>
            <p:ph idx="1" type="body"/>
          </p:nvPr>
        </p:nvSpPr>
        <p:spPr>
          <a:xfrm>
            <a:off x="226075" y="1465799"/>
            <a:ext cx="2808000" cy="3163501"/>
          </a:xfrm>
          <a:prstGeom prst="rect">
            <a:avLst/>
          </a:prstGeom>
          <a:noFill/>
          <a:ln>
            <a:noFill/>
          </a:ln>
        </p:spPr>
        <p:txBody>
          <a:bodyPr anchorCtr="0" anchor="t" bIns="91400" lIns="91400" spcFirstLastPara="1" rIns="91400" wrap="square" tIns="91400"/>
          <a:lstStyle>
            <a:lvl1pPr indent="-304800" lvl="0" marL="4572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rtl="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1" name="Google Shape;41;p8"/>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bg>
      <p:bgPr>
        <a:solidFill>
          <a:srgbClr val="4285F4"/>
        </a:solidFill>
      </p:bgPr>
    </p:bg>
    <p:spTree>
      <p:nvGrpSpPr>
        <p:cNvPr id="42" name="Shape 42"/>
        <p:cNvGrpSpPr/>
        <p:nvPr/>
      </p:nvGrpSpPr>
      <p:grpSpPr>
        <a:xfrm>
          <a:off x="0" y="0"/>
          <a:ext cx="0" cy="0"/>
          <a:chOff x="0" y="0"/>
          <a:chExt cx="0" cy="0"/>
        </a:xfrm>
      </p:grpSpPr>
      <p:sp>
        <p:nvSpPr>
          <p:cNvPr id="43" name="Google Shape;43;p9"/>
          <p:cNvSpPr/>
          <p:nvPr/>
        </p:nvSpPr>
        <p:spPr>
          <a:xfrm flipH="1">
            <a:off x="0" y="0"/>
            <a:ext cx="45720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p:nvPr/>
        </p:nvSpPr>
        <p:spPr>
          <a:xfrm rot="5400000">
            <a:off x="1946424" y="2517750"/>
            <a:ext cx="5142902"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lstStyle>
            <a:lvl1pPr lvl="0" marR="0" rtl="0" algn="ctr">
              <a:lnSpc>
                <a:spcPct val="100000"/>
              </a:lnSpc>
              <a:spcBef>
                <a:spcPts val="0"/>
              </a:spcBef>
              <a:spcAft>
                <a:spcPts val="0"/>
              </a:spcAft>
              <a:buClr>
                <a:srgbClr val="424242"/>
              </a:buClr>
              <a:buSzPts val="4200"/>
              <a:buFont typeface="Helvetica Neue"/>
              <a:buNone/>
              <a:defRPr b="0" i="0" sz="4200" u="none" cap="none" strike="noStrike">
                <a:solidFill>
                  <a:srgbClr val="424242"/>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46" name="Google Shape;46;p9"/>
          <p:cNvSpPr txBox="1"/>
          <p:nvPr>
            <p:ph idx="1" type="body"/>
          </p:nvPr>
        </p:nvSpPr>
        <p:spPr>
          <a:xfrm>
            <a:off x="265500" y="2779466"/>
            <a:ext cx="4045200" cy="1235101"/>
          </a:xfrm>
          <a:prstGeom prst="rect">
            <a:avLst/>
          </a:prstGeom>
          <a:noFill/>
          <a:ln>
            <a:noFill/>
          </a:ln>
        </p:spPr>
        <p:txBody>
          <a:bodyPr anchorCtr="0" anchor="t" bIns="91400" lIns="91400" spcFirstLastPara="1" rIns="91400" wrap="square" tIns="91400"/>
          <a:lstStyle>
            <a:lvl1pPr indent="-228600" lvl="0" marL="457200" marR="0" rtl="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1pPr>
            <a:lvl2pPr indent="-228600" lvl="1" marL="914400" marR="0" rtl="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2pPr>
            <a:lvl3pPr indent="-228600" lvl="2" marL="1371600" marR="0" rtl="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3pPr>
            <a:lvl4pPr indent="-228600" lvl="3" marL="1828800" marR="0" rtl="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4pPr>
            <a:lvl5pPr indent="-228600" lvl="4" marL="2286000" marR="0" rtl="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7" name="Google Shape;47;p9"/>
          <p:cNvSpPr txBox="1"/>
          <p:nvPr>
            <p:ph idx="2" type="body"/>
          </p:nvPr>
        </p:nvSpPr>
        <p:spPr>
          <a:xfrm>
            <a:off x="4939500" y="724199"/>
            <a:ext cx="3837000" cy="3695102"/>
          </a:xfrm>
          <a:prstGeom prst="rect">
            <a:avLst/>
          </a:prstGeom>
          <a:noFill/>
          <a:ln>
            <a:noFill/>
          </a:ln>
        </p:spPr>
        <p:txBody>
          <a:bodyPr anchorCtr="0" anchor="ctr" bIns="91400" lIns="91400" spcFirstLastPara="1" rIns="91400" wrap="square" tIns="91400"/>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8" name="Google Shape;48;p9"/>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solidFill>
          <a:srgbClr val="4285F4"/>
        </a:solidFill>
      </p:bgPr>
    </p:bg>
    <p:spTree>
      <p:nvGrpSpPr>
        <p:cNvPr id="49" name="Shape 49"/>
        <p:cNvGrpSpPr/>
        <p:nvPr/>
      </p:nvGrpSpPr>
      <p:grpSpPr>
        <a:xfrm>
          <a:off x="0" y="0"/>
          <a:ext cx="0" cy="0"/>
          <a:chOff x="0" y="0"/>
          <a:chExt cx="0" cy="0"/>
        </a:xfrm>
      </p:grpSpPr>
      <p:sp>
        <p:nvSpPr>
          <p:cNvPr id="50" name="Google Shape;50;p10"/>
          <p:cNvSpPr/>
          <p:nvPr/>
        </p:nvSpPr>
        <p:spPr>
          <a:xfrm flipH="1" rot="10800000">
            <a:off x="0" y="0"/>
            <a:ext cx="9144000" cy="46959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p:nvPr/>
        </p:nvSpPr>
        <p:spPr>
          <a:xfrm flipH="1" rot="10800000">
            <a:off x="0" y="4622724"/>
            <a:ext cx="9144000" cy="741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57150" y="4696824"/>
            <a:ext cx="8382000" cy="446701"/>
          </a:xfrm>
          <a:prstGeom prst="rect">
            <a:avLst/>
          </a:prstGeom>
          <a:noFill/>
          <a:ln>
            <a:noFill/>
          </a:ln>
        </p:spPr>
        <p:txBody>
          <a:bodyPr anchorCtr="0" anchor="ctr" bIns="91400" lIns="91400" spcFirstLastPara="1" rIns="91400" wrap="square" tIns="91400"/>
          <a:lstStyle>
            <a:lvl1pPr indent="-228600" lvl="0" marL="457200" marR="0" rtl="0" algn="l">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stStyle>
          <a:p/>
        </p:txBody>
      </p:sp>
      <p:sp>
        <p:nvSpPr>
          <p:cNvPr id="53" name="Google Shape;53;p10"/>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0"/>
            <a:ext cx="8229600" cy="1063229"/>
          </a:xfrm>
          <a:prstGeom prst="rect">
            <a:avLst/>
          </a:prstGeom>
          <a:noFill/>
          <a:ln>
            <a:noFill/>
          </a:ln>
        </p:spPr>
        <p:txBody>
          <a:bodyPr anchorCtr="0" anchor="b" bIns="91400" lIns="91400" spcFirstLastPara="1" rIns="91400" wrap="square" tIns="91400"/>
          <a:lstStyle>
            <a:lvl1pPr lvl="0"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11" Type="http://schemas.openxmlformats.org/officeDocument/2006/relationships/image" Target="../media/image3.png"/><Relationship Id="rId10" Type="http://schemas.openxmlformats.org/officeDocument/2006/relationships/image" Target="../media/image21.png"/><Relationship Id="rId13" Type="http://schemas.openxmlformats.org/officeDocument/2006/relationships/image" Target="../media/image22.png"/><Relationship Id="rId12"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24.jpg"/><Relationship Id="rId14" Type="http://schemas.openxmlformats.org/officeDocument/2006/relationships/image" Target="../media/image32.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15.png"/><Relationship Id="rId8"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5.jpg"/><Relationship Id="rId11" Type="http://schemas.openxmlformats.org/officeDocument/2006/relationships/image" Target="../media/image30.png"/><Relationship Id="rId10" Type="http://schemas.openxmlformats.org/officeDocument/2006/relationships/image" Target="../media/image10.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 name="Shape 68"/>
        <p:cNvGrpSpPr/>
        <p:nvPr/>
      </p:nvGrpSpPr>
      <p:grpSpPr>
        <a:xfrm>
          <a:off x="0" y="0"/>
          <a:ext cx="0" cy="0"/>
          <a:chOff x="0" y="0"/>
          <a:chExt cx="0" cy="0"/>
        </a:xfrm>
      </p:grpSpPr>
      <p:pic>
        <p:nvPicPr>
          <p:cNvPr descr="Shape 67" id="69" name="Google Shape;69;p13"/>
          <p:cNvPicPr preferRelativeResize="0"/>
          <p:nvPr/>
        </p:nvPicPr>
        <p:blipFill rotWithShape="1">
          <a:blip r:embed="rId3">
            <a:alphaModFix/>
          </a:blip>
          <a:srcRect b="0" l="0" r="0" t="0"/>
          <a:stretch/>
        </p:blipFill>
        <p:spPr>
          <a:xfrm>
            <a:off x="2359200" y="2253913"/>
            <a:ext cx="2025300" cy="2025300"/>
          </a:xfrm>
          <a:prstGeom prst="rect">
            <a:avLst/>
          </a:prstGeom>
          <a:noFill/>
          <a:ln>
            <a:noFill/>
          </a:ln>
        </p:spPr>
      </p:pic>
      <p:pic>
        <p:nvPicPr>
          <p:cNvPr descr="Shape 109" id="70" name="Google Shape;70;p13"/>
          <p:cNvPicPr preferRelativeResize="0"/>
          <p:nvPr/>
        </p:nvPicPr>
        <p:blipFill rotWithShape="1">
          <a:blip r:embed="rId4">
            <a:alphaModFix/>
          </a:blip>
          <a:srcRect b="0" l="0" r="0" t="0"/>
          <a:stretch/>
        </p:blipFill>
        <p:spPr>
          <a:xfrm>
            <a:off x="4923725" y="2253925"/>
            <a:ext cx="1675775" cy="1675775"/>
          </a:xfrm>
          <a:prstGeom prst="rect">
            <a:avLst/>
          </a:prstGeom>
          <a:noFill/>
          <a:ln>
            <a:noFill/>
          </a:ln>
        </p:spPr>
      </p:pic>
      <p:sp>
        <p:nvSpPr>
          <p:cNvPr id="71" name="Google Shape;71;p13"/>
          <p:cNvSpPr txBox="1"/>
          <p:nvPr>
            <p:ph type="title"/>
          </p:nvPr>
        </p:nvSpPr>
        <p:spPr>
          <a:xfrm>
            <a:off x="773700" y="1108850"/>
            <a:ext cx="7596600" cy="767700"/>
          </a:xfrm>
          <a:prstGeom prst="rect">
            <a:avLst/>
          </a:prstGeom>
          <a:noFill/>
          <a:ln>
            <a:noFill/>
          </a:ln>
        </p:spPr>
        <p:txBody>
          <a:bodyPr anchorCtr="0" anchor="b"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200"/>
              <a:buFont typeface="Helvetica Neue"/>
              <a:buNone/>
            </a:pPr>
            <a:r>
              <a:rPr lang="en-US">
                <a:solidFill>
                  <a:srgbClr val="546979"/>
                </a:solidFill>
              </a:rPr>
              <a:t>MakerDAO y </a:t>
            </a:r>
            <a:br>
              <a:rPr lang="en-US">
                <a:solidFill>
                  <a:srgbClr val="546979"/>
                </a:solidFill>
              </a:rPr>
            </a:br>
            <a:r>
              <a:rPr lang="en-US">
                <a:solidFill>
                  <a:srgbClr val="546979"/>
                </a:solidFill>
              </a:rPr>
              <a:t>Monedas Estables</a:t>
            </a:r>
            <a:endParaRPr>
              <a:solidFill>
                <a:srgbClr val="546979"/>
              </a:solidFill>
            </a:endParaRPr>
          </a:p>
        </p:txBody>
      </p:sp>
      <p:sp>
        <p:nvSpPr>
          <p:cNvPr id="72" name="Google Shape;72;p13"/>
          <p:cNvSpPr txBox="1"/>
          <p:nvPr>
            <p:ph type="title"/>
          </p:nvPr>
        </p:nvSpPr>
        <p:spPr>
          <a:xfrm>
            <a:off x="4206550" y="4815600"/>
            <a:ext cx="4920300" cy="3279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400">
                <a:solidFill>
                  <a:srgbClr val="546979"/>
                </a:solidFill>
              </a:rPr>
              <a:t>Kenton Prescott - 10/3/2018 - Mariano Conti - 10/18/2018</a:t>
            </a:r>
            <a:endParaRPr sz="1400">
              <a:solidFill>
                <a:srgbClr val="54697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11329"/>
        </a:solidFill>
      </p:bgPr>
    </p:bg>
    <p:spTree>
      <p:nvGrpSpPr>
        <p:cNvPr id="188" name="Shape 188"/>
        <p:cNvGrpSpPr/>
        <p:nvPr/>
      </p:nvGrpSpPr>
      <p:grpSpPr>
        <a:xfrm>
          <a:off x="0" y="0"/>
          <a:ext cx="0" cy="0"/>
          <a:chOff x="0" y="0"/>
          <a:chExt cx="0" cy="0"/>
        </a:xfrm>
      </p:grpSpPr>
      <p:sp>
        <p:nvSpPr>
          <p:cNvPr id="189" name="Google Shape;189;p22"/>
          <p:cNvSpPr txBox="1"/>
          <p:nvPr>
            <p:ph type="title"/>
          </p:nvPr>
        </p:nvSpPr>
        <p:spPr>
          <a:xfrm>
            <a:off x="194450" y="80450"/>
            <a:ext cx="7069200" cy="2087100"/>
          </a:xfrm>
          <a:prstGeom prst="rect">
            <a:avLst/>
          </a:prstGeom>
          <a:noFill/>
          <a:ln>
            <a:noFill/>
          </a:ln>
        </p:spPr>
        <p:txBody>
          <a:bodyPr anchorCtr="0" anchor="ctr" bIns="91400" lIns="91400" spcFirstLastPara="1" rIns="91400" wrap="square" tIns="91400">
            <a:noAutofit/>
          </a:bodyPr>
          <a:lstStyle/>
          <a:p>
            <a:pPr indent="0" lvl="0" marL="0" marR="0" rtl="0" algn="l">
              <a:lnSpc>
                <a:spcPct val="100000"/>
              </a:lnSpc>
              <a:spcBef>
                <a:spcPts val="0"/>
              </a:spcBef>
              <a:spcAft>
                <a:spcPts val="0"/>
              </a:spcAft>
              <a:buClr>
                <a:srgbClr val="FFFFFF"/>
              </a:buClr>
              <a:buSzPts val="3400"/>
              <a:buFont typeface="Helvetica Neue"/>
              <a:buNone/>
            </a:pPr>
            <a:r>
              <a:rPr b="1" lang="en-US" sz="3400"/>
              <a:t>Una moneda estable es necesaria para la </a:t>
            </a:r>
            <a:r>
              <a:rPr b="1" lang="en-US" sz="3400"/>
              <a:t>adopción</a:t>
            </a:r>
            <a:r>
              <a:rPr b="1" lang="en-US" sz="3400"/>
              <a:t> masiva de criptomonedas.</a:t>
            </a:r>
            <a:endParaRPr/>
          </a:p>
        </p:txBody>
      </p:sp>
      <p:pic>
        <p:nvPicPr>
          <p:cNvPr descr="BlockchainSystem-01.png" id="190" name="Google Shape;190;p22"/>
          <p:cNvPicPr preferRelativeResize="0"/>
          <p:nvPr/>
        </p:nvPicPr>
        <p:blipFill rotWithShape="1">
          <a:blip r:embed="rId3">
            <a:alphaModFix/>
          </a:blip>
          <a:srcRect b="0" l="0" r="0" t="0"/>
          <a:stretch/>
        </p:blipFill>
        <p:spPr>
          <a:xfrm>
            <a:off x="4113125" y="1227590"/>
            <a:ext cx="4972725" cy="38702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94" name="Shape 194"/>
        <p:cNvGrpSpPr/>
        <p:nvPr/>
      </p:nvGrpSpPr>
      <p:grpSpPr>
        <a:xfrm>
          <a:off x="0" y="0"/>
          <a:ext cx="0" cy="0"/>
          <a:chOff x="0" y="0"/>
          <a:chExt cx="0" cy="0"/>
        </a:xfrm>
      </p:grpSpPr>
      <p:sp>
        <p:nvSpPr>
          <p:cNvPr id="195" name="Google Shape;195;p23"/>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3"/>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La moneda estable de Maker</a:t>
            </a:r>
            <a:endParaRPr sz="2400"/>
          </a:p>
        </p:txBody>
      </p:sp>
      <p:pic>
        <p:nvPicPr>
          <p:cNvPr descr="Shape 74" id="197" name="Google Shape;197;p23"/>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198" name="Google Shape;198;p23"/>
          <p:cNvSpPr txBox="1"/>
          <p:nvPr>
            <p:ph type="title"/>
          </p:nvPr>
        </p:nvSpPr>
        <p:spPr>
          <a:xfrm>
            <a:off x="756100" y="1746050"/>
            <a:ext cx="5091900" cy="3200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solidFill>
                  <a:srgbClr val="000000"/>
                </a:solidFill>
              </a:rPr>
              <a:t>DAI - Nuestro producto principal</a:t>
            </a:r>
            <a:endParaRPr sz="24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rPr b="0" lang="en-US" sz="2000">
                <a:solidFill>
                  <a:srgbClr val="000000"/>
                </a:solidFill>
              </a:rPr>
              <a:t>Moneda respaldada por activos</a:t>
            </a:r>
            <a:endParaRPr b="0" sz="20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t/>
            </a:r>
            <a:endParaRPr b="0" sz="20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rPr b="0" lang="en-US" sz="2000">
                <a:solidFill>
                  <a:srgbClr val="000000"/>
                </a:solidFill>
              </a:rPr>
              <a:t>Soft-pegged al USD</a:t>
            </a:r>
            <a:endParaRPr b="0"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20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rPr b="0" lang="en-US" sz="2000">
                <a:solidFill>
                  <a:srgbClr val="000000"/>
                </a:solidFill>
              </a:rPr>
              <a:t>Usuario básico, el consumidor final</a:t>
            </a:r>
            <a:endParaRPr b="0" sz="20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t/>
            </a:r>
            <a:endParaRPr b="0" sz="2000">
              <a:solidFill>
                <a:srgbClr val="000000"/>
              </a:solidFill>
            </a:endParaRPr>
          </a:p>
          <a:p>
            <a:pPr indent="457200" lvl="0" marL="0" rtl="0" algn="l">
              <a:spcBef>
                <a:spcPts val="0"/>
              </a:spcBef>
              <a:spcAft>
                <a:spcPts val="0"/>
              </a:spcAft>
              <a:buClr>
                <a:srgbClr val="FFFFFF"/>
              </a:buClr>
              <a:buSzPts val="3200"/>
              <a:buFont typeface="Helvetica Neue"/>
              <a:buNone/>
            </a:pPr>
            <a:r>
              <a:rPr b="0" lang="en-US" sz="2000">
                <a:solidFill>
                  <a:srgbClr val="000000"/>
                </a:solidFill>
              </a:rPr>
              <a:t>Fabrica de crédito sin permisos en los Contratos Inteligentes de Ethereum</a:t>
            </a:r>
            <a:endParaRPr b="0" sz="2000">
              <a:solidFill>
                <a:srgbClr val="000000"/>
              </a:solidFill>
            </a:endParaRPr>
          </a:p>
          <a:p>
            <a:pPr indent="0" lvl="0" marL="0" marR="0" rtl="0" algn="l">
              <a:lnSpc>
                <a:spcPct val="100000"/>
              </a:lnSpc>
              <a:spcBef>
                <a:spcPts val="0"/>
              </a:spcBef>
              <a:spcAft>
                <a:spcPts val="0"/>
              </a:spcAft>
              <a:buNone/>
            </a:pPr>
            <a:r>
              <a:t/>
            </a:r>
            <a:endParaRPr b="0" sz="1800">
              <a:solidFill>
                <a:srgbClr val="000000"/>
              </a:solidFill>
            </a:endParaRPr>
          </a:p>
        </p:txBody>
      </p:sp>
      <p:pic>
        <p:nvPicPr>
          <p:cNvPr descr="Shape 109" id="199" name="Google Shape;199;p23"/>
          <p:cNvPicPr preferRelativeResize="0"/>
          <p:nvPr/>
        </p:nvPicPr>
        <p:blipFill rotWithShape="1">
          <a:blip r:embed="rId4">
            <a:alphaModFix/>
          </a:blip>
          <a:srcRect b="0" l="0" r="0" t="0"/>
          <a:stretch/>
        </p:blipFill>
        <p:spPr>
          <a:xfrm>
            <a:off x="5848075" y="2329785"/>
            <a:ext cx="2033225" cy="2033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03" name="Shape 203"/>
        <p:cNvGrpSpPr/>
        <p:nvPr/>
      </p:nvGrpSpPr>
      <p:grpSpPr>
        <a:xfrm>
          <a:off x="0" y="0"/>
          <a:ext cx="0" cy="0"/>
          <a:chOff x="0" y="0"/>
          <a:chExt cx="0" cy="0"/>
        </a:xfrm>
      </p:grpSpPr>
      <p:sp>
        <p:nvSpPr>
          <p:cNvPr id="204" name="Google Shape;204;p2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4"/>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Dai - Mecánica</a:t>
            </a:r>
            <a:endParaRPr sz="2400"/>
          </a:p>
        </p:txBody>
      </p:sp>
      <p:pic>
        <p:nvPicPr>
          <p:cNvPr descr="Shape 74" id="206" name="Google Shape;206;p24"/>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07" name="Google Shape;207;p24"/>
          <p:cNvSpPr txBox="1"/>
          <p:nvPr>
            <p:ph type="title"/>
          </p:nvPr>
        </p:nvSpPr>
        <p:spPr>
          <a:xfrm>
            <a:off x="324025" y="1617675"/>
            <a:ext cx="4331700" cy="27387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000000"/>
              </a:buClr>
              <a:buSzPts val="1100"/>
              <a:buFont typeface="Arial"/>
              <a:buNone/>
            </a:pPr>
            <a:r>
              <a:rPr lang="en-US" sz="2000">
                <a:solidFill>
                  <a:srgbClr val="000000"/>
                </a:solidFill>
              </a:rPr>
              <a:t>Posición</a:t>
            </a:r>
            <a:r>
              <a:rPr lang="en-US" sz="2000">
                <a:solidFill>
                  <a:srgbClr val="000000"/>
                </a:solidFill>
              </a:rPr>
              <a:t> de Deuda Colateralizada (CDP)</a:t>
            </a:r>
            <a:endParaRPr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Pedir prestado Dai encerrando colateral en el sistema</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Pagar deuda en Dai + interés para recuperar colateral</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Clr>
                <a:srgbClr val="000000"/>
              </a:buClr>
              <a:buSzPts val="1100"/>
              <a:buFont typeface="Arial"/>
              <a:buNone/>
            </a:pPr>
            <a:r>
              <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CDPs a salvo y sobrecolateralizados</a:t>
            </a:r>
            <a:endParaRPr b="0" sz="1800">
              <a:solidFill>
                <a:srgbClr val="000000"/>
              </a:solidFill>
            </a:endParaRPr>
          </a:p>
        </p:txBody>
      </p:sp>
      <p:sp>
        <p:nvSpPr>
          <p:cNvPr id="208" name="Google Shape;208;p24"/>
          <p:cNvSpPr/>
          <p:nvPr/>
        </p:nvSpPr>
        <p:spPr>
          <a:xfrm>
            <a:off x="4878200" y="1275175"/>
            <a:ext cx="4265700" cy="3868200"/>
          </a:xfrm>
          <a:prstGeom prst="rect">
            <a:avLst/>
          </a:prstGeom>
          <a:solidFill>
            <a:srgbClr val="20272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4"/>
          <p:cNvPicPr preferRelativeResize="0"/>
          <p:nvPr/>
        </p:nvPicPr>
        <p:blipFill>
          <a:blip r:embed="rId4">
            <a:alphaModFix/>
          </a:blip>
          <a:stretch>
            <a:fillRect/>
          </a:stretch>
        </p:blipFill>
        <p:spPr>
          <a:xfrm>
            <a:off x="5274598" y="2011300"/>
            <a:ext cx="3683401" cy="2421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13" name="Shape 213"/>
        <p:cNvGrpSpPr/>
        <p:nvPr/>
      </p:nvGrpSpPr>
      <p:grpSpPr>
        <a:xfrm>
          <a:off x="0" y="0"/>
          <a:ext cx="0" cy="0"/>
          <a:chOff x="0" y="0"/>
          <a:chExt cx="0" cy="0"/>
        </a:xfrm>
      </p:grpSpPr>
      <p:sp>
        <p:nvSpPr>
          <p:cNvPr id="214" name="Google Shape;214;p2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5"/>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Dai - Mecánica</a:t>
            </a:r>
            <a:endParaRPr sz="2400"/>
          </a:p>
        </p:txBody>
      </p:sp>
      <p:pic>
        <p:nvPicPr>
          <p:cNvPr descr="Shape 74" id="216" name="Google Shape;216;p25"/>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17" name="Google Shape;217;p25"/>
          <p:cNvSpPr txBox="1"/>
          <p:nvPr>
            <p:ph type="title"/>
          </p:nvPr>
        </p:nvSpPr>
        <p:spPr>
          <a:xfrm>
            <a:off x="324025" y="1617675"/>
            <a:ext cx="4331700" cy="27387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000000"/>
              </a:buClr>
              <a:buSzPts val="1100"/>
              <a:buFont typeface="Arial"/>
              <a:buNone/>
            </a:pPr>
            <a:r>
              <a:rPr lang="en-US" sz="2000">
                <a:solidFill>
                  <a:srgbClr val="000000"/>
                </a:solidFill>
              </a:rPr>
              <a:t>Análogo</a:t>
            </a:r>
            <a:r>
              <a:rPr lang="en-US" sz="2000">
                <a:solidFill>
                  <a:srgbClr val="000000"/>
                </a:solidFill>
              </a:rPr>
              <a:t> a una hipoteca</a:t>
            </a:r>
            <a:endParaRPr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Pagar deuda + interés para “recuperar” la casa</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Pedir prestado dinero con una hipoteca de un banco</a:t>
            </a:r>
            <a:br>
              <a:rPr lang="en-US" sz="1800">
                <a:solidFill>
                  <a:srgbClr val="202729"/>
                </a:solidFill>
                <a:latin typeface="Proxima Nova"/>
                <a:ea typeface="Proxima Nova"/>
                <a:cs typeface="Proxima Nova"/>
                <a:sym typeface="Proxima Nova"/>
              </a:rPr>
            </a:br>
            <a:endParaRPr b="0" sz="1800">
              <a:solidFill>
                <a:srgbClr val="000000"/>
              </a:solidFill>
            </a:endParaRPr>
          </a:p>
        </p:txBody>
      </p:sp>
      <p:sp>
        <p:nvSpPr>
          <p:cNvPr id="218" name="Google Shape;218;p25"/>
          <p:cNvSpPr/>
          <p:nvPr/>
        </p:nvSpPr>
        <p:spPr>
          <a:xfrm>
            <a:off x="4878200" y="1275175"/>
            <a:ext cx="4265700" cy="3868200"/>
          </a:xfrm>
          <a:prstGeom prst="rect">
            <a:avLst/>
          </a:prstGeom>
          <a:solidFill>
            <a:srgbClr val="20272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9" name="Google Shape;219;p25"/>
          <p:cNvPicPr preferRelativeResize="0"/>
          <p:nvPr/>
        </p:nvPicPr>
        <p:blipFill rotWithShape="1">
          <a:blip r:embed="rId4">
            <a:alphaModFix/>
          </a:blip>
          <a:srcRect b="0" l="0" r="8105" t="0"/>
          <a:stretch/>
        </p:blipFill>
        <p:spPr>
          <a:xfrm>
            <a:off x="5079525" y="2239975"/>
            <a:ext cx="3863049" cy="1938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23" name="Shape 223"/>
        <p:cNvGrpSpPr/>
        <p:nvPr/>
      </p:nvGrpSpPr>
      <p:grpSpPr>
        <a:xfrm>
          <a:off x="0" y="0"/>
          <a:ext cx="0" cy="0"/>
          <a:chOff x="0" y="0"/>
          <a:chExt cx="0" cy="0"/>
        </a:xfrm>
      </p:grpSpPr>
      <p:sp>
        <p:nvSpPr>
          <p:cNvPr id="224" name="Google Shape;224;p26"/>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6"/>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Dai - Mecánica</a:t>
            </a:r>
            <a:endParaRPr sz="2400"/>
          </a:p>
        </p:txBody>
      </p:sp>
      <p:pic>
        <p:nvPicPr>
          <p:cNvPr descr="Shape 74" id="226" name="Google Shape;226;p26"/>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27" name="Google Shape;227;p26"/>
          <p:cNvSpPr txBox="1"/>
          <p:nvPr>
            <p:ph type="title"/>
          </p:nvPr>
        </p:nvSpPr>
        <p:spPr>
          <a:xfrm>
            <a:off x="289775" y="1601275"/>
            <a:ext cx="4331700" cy="32160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000000"/>
              </a:buClr>
              <a:buSzPts val="1100"/>
              <a:buFont typeface="Arial"/>
              <a:buNone/>
            </a:pPr>
            <a:r>
              <a:rPr lang="en-US" sz="2000">
                <a:solidFill>
                  <a:srgbClr val="000000"/>
                </a:solidFill>
              </a:rPr>
              <a:t>Liquidaciones</a:t>
            </a:r>
            <a:endParaRPr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Un CDP se liquida si el precio del colateral baja demasiado</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t/>
            </a: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El colateral se vende en el mercado</a:t>
            </a:r>
            <a:br>
              <a:rPr b="0" lang="en-US" sz="1800">
                <a:solidFill>
                  <a:srgbClr val="202729"/>
                </a:solidFill>
                <a:latin typeface="Proxima Nova"/>
                <a:ea typeface="Proxima Nova"/>
                <a:cs typeface="Proxima Nova"/>
                <a:sym typeface="Proxima Nova"/>
              </a:rPr>
            </a:br>
            <a:endParaRPr b="0" sz="1800">
              <a:solidFill>
                <a:srgbClr val="202729"/>
              </a:solidFill>
              <a:latin typeface="Proxima Nova"/>
              <a:ea typeface="Proxima Nova"/>
              <a:cs typeface="Proxima Nova"/>
              <a:sym typeface="Proxima Nova"/>
            </a:endParaRPr>
          </a:p>
          <a:p>
            <a:pPr indent="0" lvl="0" marL="457200" rtl="0" algn="l">
              <a:spcBef>
                <a:spcPts val="0"/>
              </a:spcBef>
              <a:spcAft>
                <a:spcPts val="0"/>
              </a:spcAft>
              <a:buNone/>
            </a:pPr>
            <a:r>
              <a:rPr b="0" lang="en-US" sz="1800">
                <a:solidFill>
                  <a:srgbClr val="202729"/>
                </a:solidFill>
                <a:latin typeface="Proxima Nova"/>
                <a:ea typeface="Proxima Nova"/>
                <a:cs typeface="Proxima Nova"/>
                <a:sym typeface="Proxima Nova"/>
              </a:rPr>
              <a:t>Dueño del CDP recibe el colateral restante</a:t>
            </a:r>
            <a:br>
              <a:rPr lang="en-US" sz="1800">
                <a:solidFill>
                  <a:srgbClr val="202729"/>
                </a:solidFill>
                <a:latin typeface="Proxima Nova"/>
                <a:ea typeface="Proxima Nova"/>
                <a:cs typeface="Proxima Nova"/>
                <a:sym typeface="Proxima Nova"/>
              </a:rPr>
            </a:br>
            <a:endParaRPr b="0" sz="1800">
              <a:solidFill>
                <a:srgbClr val="000000"/>
              </a:solidFill>
            </a:endParaRPr>
          </a:p>
        </p:txBody>
      </p:sp>
      <p:sp>
        <p:nvSpPr>
          <p:cNvPr id="228" name="Google Shape;228;p26"/>
          <p:cNvSpPr/>
          <p:nvPr/>
        </p:nvSpPr>
        <p:spPr>
          <a:xfrm>
            <a:off x="4878200" y="1275175"/>
            <a:ext cx="4265700" cy="3868200"/>
          </a:xfrm>
          <a:prstGeom prst="rect">
            <a:avLst/>
          </a:prstGeom>
          <a:solidFill>
            <a:srgbClr val="20272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9" name="Google Shape;229;p26"/>
          <p:cNvPicPr preferRelativeResize="0"/>
          <p:nvPr/>
        </p:nvPicPr>
        <p:blipFill>
          <a:blip r:embed="rId4">
            <a:alphaModFix/>
          </a:blip>
          <a:stretch>
            <a:fillRect/>
          </a:stretch>
        </p:blipFill>
        <p:spPr>
          <a:xfrm>
            <a:off x="5220725" y="2076825"/>
            <a:ext cx="3580650" cy="22648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33" name="Shape 233"/>
        <p:cNvGrpSpPr/>
        <p:nvPr/>
      </p:nvGrpSpPr>
      <p:grpSpPr>
        <a:xfrm>
          <a:off x="0" y="0"/>
          <a:ext cx="0" cy="0"/>
          <a:chOff x="0" y="0"/>
          <a:chExt cx="0" cy="0"/>
        </a:xfrm>
      </p:grpSpPr>
      <p:sp>
        <p:nvSpPr>
          <p:cNvPr id="234" name="Google Shape;234;p2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7"/>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No todas las stablecoins son iguales</a:t>
            </a:r>
            <a:endParaRPr/>
          </a:p>
        </p:txBody>
      </p:sp>
      <p:pic>
        <p:nvPicPr>
          <p:cNvPr descr="Shape 104" id="236" name="Google Shape;236;p27"/>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237" name="Google Shape;237;p27"/>
          <p:cNvPicPr preferRelativeResize="0"/>
          <p:nvPr/>
        </p:nvPicPr>
        <p:blipFill>
          <a:blip r:embed="rId4">
            <a:alphaModFix/>
          </a:blip>
          <a:stretch>
            <a:fillRect/>
          </a:stretch>
        </p:blipFill>
        <p:spPr>
          <a:xfrm>
            <a:off x="2829675" y="1444925"/>
            <a:ext cx="3484650" cy="2540475"/>
          </a:xfrm>
          <a:prstGeom prst="rect">
            <a:avLst/>
          </a:prstGeom>
          <a:noFill/>
          <a:ln>
            <a:noFill/>
          </a:ln>
          <a:effectLst>
            <a:outerShdw blurRad="142875" rotWithShape="0" algn="bl" dir="5400000" dist="38100">
              <a:srgbClr val="000000">
                <a:alpha val="50000"/>
              </a:srgbClr>
            </a:outerShdw>
          </a:effectLst>
        </p:spPr>
      </p:pic>
      <p:sp>
        <p:nvSpPr>
          <p:cNvPr id="238" name="Google Shape;238;p27"/>
          <p:cNvSpPr txBox="1"/>
          <p:nvPr/>
        </p:nvSpPr>
        <p:spPr>
          <a:xfrm>
            <a:off x="258500" y="1789650"/>
            <a:ext cx="2240400" cy="636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3000"/>
              <a:buFont typeface="Helvetica Neue"/>
              <a:buNone/>
            </a:pPr>
            <a:r>
              <a:rPr b="1" lang="en-US">
                <a:latin typeface="Helvetica Neue"/>
                <a:ea typeface="Helvetica Neue"/>
                <a:cs typeface="Helvetica Neue"/>
                <a:sym typeface="Helvetica Neue"/>
              </a:rPr>
              <a:t>Te doy 1 stablecoin (IOU) por 1 dolar</a:t>
            </a:r>
            <a:endParaRPr b="1"/>
          </a:p>
        </p:txBody>
      </p:sp>
      <p:sp>
        <p:nvSpPr>
          <p:cNvPr id="239" name="Google Shape;239;p27"/>
          <p:cNvSpPr txBox="1"/>
          <p:nvPr/>
        </p:nvSpPr>
        <p:spPr>
          <a:xfrm>
            <a:off x="3086700" y="4285925"/>
            <a:ext cx="2970600" cy="3804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800"/>
              <a:buFont typeface="Helvetica Neue"/>
              <a:buNone/>
            </a:pPr>
            <a:r>
              <a:rPr b="1" lang="en-US"/>
              <a:t>Cantidad total de un token controlada por algoritmos</a:t>
            </a:r>
            <a:endParaRPr b="1"/>
          </a:p>
        </p:txBody>
      </p:sp>
      <p:sp>
        <p:nvSpPr>
          <p:cNvPr id="240" name="Google Shape;240;p27"/>
          <p:cNvSpPr txBox="1"/>
          <p:nvPr/>
        </p:nvSpPr>
        <p:spPr>
          <a:xfrm>
            <a:off x="6648100" y="4874700"/>
            <a:ext cx="2496000" cy="26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600">
                <a:solidFill>
                  <a:srgbClr val="30BD9F"/>
                </a:solidFill>
              </a:rPr>
              <a:t>https://hackernoon.com/stablecoins-designing-a-price-stable-cryptocurrency-6bf24e2689e5</a:t>
            </a:r>
            <a:endParaRPr sz="600">
              <a:solidFill>
                <a:srgbClr val="30BD9F"/>
              </a:solidFill>
            </a:endParaRPr>
          </a:p>
        </p:txBody>
      </p:sp>
      <p:sp>
        <p:nvSpPr>
          <p:cNvPr id="241" name="Google Shape;241;p27"/>
          <p:cNvSpPr txBox="1"/>
          <p:nvPr/>
        </p:nvSpPr>
        <p:spPr>
          <a:xfrm>
            <a:off x="6645100" y="1968550"/>
            <a:ext cx="2240400" cy="6363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3000"/>
              <a:buFont typeface="Helvetica Neue"/>
              <a:buNone/>
            </a:pPr>
            <a:r>
              <a:rPr b="1" lang="en-US">
                <a:latin typeface="Helvetica Neue"/>
                <a:ea typeface="Helvetica Neue"/>
                <a:cs typeface="Helvetica Neue"/>
                <a:sym typeface="Helvetica Neue"/>
              </a:rPr>
              <a:t>Encerrar un cripto activo en un contrato inteligente y extraer moneda estable</a:t>
            </a:r>
            <a:endParaRPr b="1"/>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45" name="Shape 245"/>
        <p:cNvGrpSpPr/>
        <p:nvPr/>
      </p:nvGrpSpPr>
      <p:grpSpPr>
        <a:xfrm>
          <a:off x="0" y="0"/>
          <a:ext cx="0" cy="0"/>
          <a:chOff x="0" y="0"/>
          <a:chExt cx="0" cy="0"/>
        </a:xfrm>
      </p:grpSpPr>
      <p:sp>
        <p:nvSpPr>
          <p:cNvPr id="246" name="Google Shape;246;p2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8"/>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Token de Gobernabilidad de Maker</a:t>
            </a:r>
            <a:endParaRPr sz="2400"/>
          </a:p>
        </p:txBody>
      </p:sp>
      <p:pic>
        <p:nvPicPr>
          <p:cNvPr descr="Shape 74" id="248" name="Google Shape;248;p28"/>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49" name="Google Shape;249;p28"/>
          <p:cNvSpPr txBox="1"/>
          <p:nvPr>
            <p:ph type="title"/>
          </p:nvPr>
        </p:nvSpPr>
        <p:spPr>
          <a:xfrm>
            <a:off x="721875" y="1634775"/>
            <a:ext cx="4464300" cy="3200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solidFill>
                  <a:srgbClr val="000000"/>
                </a:solidFill>
              </a:rPr>
              <a:t>MKR</a:t>
            </a:r>
            <a:endParaRPr sz="24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rPr b="0" lang="en-US" sz="2000">
                <a:solidFill>
                  <a:srgbClr val="000000"/>
                </a:solidFill>
              </a:rPr>
              <a:t>Token de Gobernabilidad</a:t>
            </a:r>
            <a:endParaRPr b="0"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sz="2000">
              <a:solidFill>
                <a:srgbClr val="000000"/>
              </a:solidFill>
            </a:endParaRPr>
          </a:p>
          <a:p>
            <a:pPr indent="0" lvl="0" marL="457200" marR="0" rtl="0" algn="l">
              <a:lnSpc>
                <a:spcPct val="100000"/>
              </a:lnSpc>
              <a:spcBef>
                <a:spcPts val="0"/>
              </a:spcBef>
              <a:spcAft>
                <a:spcPts val="0"/>
              </a:spcAft>
              <a:buClr>
                <a:srgbClr val="FFFFFF"/>
              </a:buClr>
              <a:buSzPts val="3200"/>
              <a:buFont typeface="Helvetica Neue"/>
              <a:buNone/>
            </a:pPr>
            <a:r>
              <a:rPr b="0" lang="en-US" sz="2000">
                <a:solidFill>
                  <a:srgbClr val="000000"/>
                </a:solidFill>
              </a:rPr>
              <a:t>Poseedores de MKR toman decisiones sobre cómo funciona el sistema Dai</a:t>
            </a:r>
            <a:endParaRPr b="0" sz="2000">
              <a:solidFill>
                <a:srgbClr val="000000"/>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2000">
              <a:solidFill>
                <a:srgbClr val="000000"/>
              </a:solidFill>
            </a:endParaRPr>
          </a:p>
          <a:p>
            <a:pPr indent="457200" lvl="0" marL="0" marR="0" rtl="0" algn="l">
              <a:lnSpc>
                <a:spcPct val="100000"/>
              </a:lnSpc>
              <a:spcBef>
                <a:spcPts val="0"/>
              </a:spcBef>
              <a:spcAft>
                <a:spcPts val="0"/>
              </a:spcAft>
              <a:buClr>
                <a:srgbClr val="FFFFFF"/>
              </a:buClr>
              <a:buSzPts val="3200"/>
              <a:buFont typeface="Helvetica Neue"/>
              <a:buNone/>
            </a:pPr>
            <a:r>
              <a:rPr b="0" lang="en-US" sz="2000">
                <a:solidFill>
                  <a:srgbClr val="000000"/>
                </a:solidFill>
              </a:rPr>
              <a:t>Para usuarios avanzados</a:t>
            </a:r>
            <a:endParaRPr b="0" sz="2000">
              <a:solidFill>
                <a:srgbClr val="000000"/>
              </a:solidFill>
            </a:endParaRPr>
          </a:p>
          <a:p>
            <a:pPr indent="0" lvl="0" marL="0" marR="0" rtl="0" algn="l">
              <a:lnSpc>
                <a:spcPct val="100000"/>
              </a:lnSpc>
              <a:spcBef>
                <a:spcPts val="0"/>
              </a:spcBef>
              <a:spcAft>
                <a:spcPts val="0"/>
              </a:spcAft>
              <a:buNone/>
            </a:pPr>
            <a:r>
              <a:t/>
            </a:r>
            <a:endParaRPr b="0" sz="1800">
              <a:solidFill>
                <a:srgbClr val="000000"/>
              </a:solidFill>
            </a:endParaRPr>
          </a:p>
        </p:txBody>
      </p:sp>
      <p:pic>
        <p:nvPicPr>
          <p:cNvPr descr="Shape 67" id="250" name="Google Shape;250;p28"/>
          <p:cNvPicPr preferRelativeResize="0"/>
          <p:nvPr/>
        </p:nvPicPr>
        <p:blipFill rotWithShape="1">
          <a:blip r:embed="rId4">
            <a:alphaModFix/>
          </a:blip>
          <a:srcRect b="0" l="0" r="0" t="0"/>
          <a:stretch/>
        </p:blipFill>
        <p:spPr>
          <a:xfrm>
            <a:off x="5808150" y="2333738"/>
            <a:ext cx="2025300" cy="2025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54" name="Shape 254"/>
        <p:cNvGrpSpPr/>
        <p:nvPr/>
      </p:nvGrpSpPr>
      <p:grpSpPr>
        <a:xfrm>
          <a:off x="0" y="0"/>
          <a:ext cx="0" cy="0"/>
          <a:chOff x="0" y="0"/>
          <a:chExt cx="0" cy="0"/>
        </a:xfrm>
      </p:grpSpPr>
      <p:sp>
        <p:nvSpPr>
          <p:cNvPr id="255" name="Google Shape;255;p29"/>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9"/>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El Gran Diagrama de Flujo</a:t>
            </a:r>
            <a:endParaRPr/>
          </a:p>
        </p:txBody>
      </p:sp>
      <p:pic>
        <p:nvPicPr>
          <p:cNvPr descr="Shape 115" id="257" name="Google Shape;257;p29"/>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pic>
        <p:nvPicPr>
          <p:cNvPr id="258" name="Google Shape;258;p29"/>
          <p:cNvPicPr preferRelativeResize="0"/>
          <p:nvPr/>
        </p:nvPicPr>
        <p:blipFill rotWithShape="1">
          <a:blip r:embed="rId4">
            <a:alphaModFix/>
          </a:blip>
          <a:srcRect b="0" l="0" r="0" t="0"/>
          <a:stretch/>
        </p:blipFill>
        <p:spPr>
          <a:xfrm>
            <a:off x="2607265" y="4285504"/>
            <a:ext cx="290525" cy="484218"/>
          </a:xfrm>
          <a:prstGeom prst="rect">
            <a:avLst/>
          </a:prstGeom>
          <a:noFill/>
          <a:ln>
            <a:noFill/>
          </a:ln>
        </p:spPr>
      </p:pic>
      <p:sp>
        <p:nvSpPr>
          <p:cNvPr id="259" name="Google Shape;259;p29"/>
          <p:cNvSpPr txBox="1"/>
          <p:nvPr/>
        </p:nvSpPr>
        <p:spPr>
          <a:xfrm>
            <a:off x="1922099" y="1486925"/>
            <a:ext cx="620400" cy="278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b="0" i="0" lang="en-US" sz="1400" u="none" cap="none" strike="noStrike">
                <a:solidFill>
                  <a:srgbClr val="202729"/>
                </a:solidFill>
                <a:latin typeface="Calibri"/>
                <a:ea typeface="Calibri"/>
                <a:cs typeface="Calibri"/>
                <a:sym typeface="Calibri"/>
              </a:rPr>
              <a:t>B</a:t>
            </a:r>
            <a:r>
              <a:rPr lang="en-US">
                <a:solidFill>
                  <a:srgbClr val="202729"/>
                </a:solidFill>
                <a:latin typeface="Calibri"/>
                <a:ea typeface="Calibri"/>
                <a:cs typeface="Calibri"/>
                <a:sym typeface="Calibri"/>
              </a:rPr>
              <a:t>ob</a:t>
            </a:r>
            <a:endParaRPr sz="1100"/>
          </a:p>
        </p:txBody>
      </p:sp>
      <p:pic>
        <p:nvPicPr>
          <p:cNvPr id="260" name="Google Shape;260;p29"/>
          <p:cNvPicPr preferRelativeResize="0"/>
          <p:nvPr/>
        </p:nvPicPr>
        <p:blipFill rotWithShape="1">
          <a:blip r:embed="rId5">
            <a:alphaModFix/>
          </a:blip>
          <a:srcRect b="0" l="0" r="0" t="0"/>
          <a:stretch/>
        </p:blipFill>
        <p:spPr>
          <a:xfrm>
            <a:off x="1488475" y="1409045"/>
            <a:ext cx="428650" cy="575301"/>
          </a:xfrm>
          <a:prstGeom prst="rect">
            <a:avLst/>
          </a:prstGeom>
          <a:noFill/>
          <a:ln>
            <a:noFill/>
          </a:ln>
        </p:spPr>
      </p:pic>
      <p:sp>
        <p:nvSpPr>
          <p:cNvPr id="261" name="Google Shape;261;p29"/>
          <p:cNvSpPr txBox="1"/>
          <p:nvPr/>
        </p:nvSpPr>
        <p:spPr>
          <a:xfrm>
            <a:off x="1447600" y="2772400"/>
            <a:ext cx="760800" cy="278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900">
                <a:solidFill>
                  <a:srgbClr val="202729"/>
                </a:solidFill>
                <a:latin typeface="Calibri"/>
                <a:ea typeface="Calibri"/>
                <a:cs typeface="Calibri"/>
                <a:sym typeface="Calibri"/>
              </a:rPr>
              <a:t>CDP Engine</a:t>
            </a:r>
            <a:endParaRPr sz="900"/>
          </a:p>
        </p:txBody>
      </p:sp>
      <p:pic>
        <p:nvPicPr>
          <p:cNvPr id="262" name="Google Shape;262;p29"/>
          <p:cNvPicPr preferRelativeResize="0"/>
          <p:nvPr/>
        </p:nvPicPr>
        <p:blipFill rotWithShape="1">
          <a:blip r:embed="rId6">
            <a:alphaModFix/>
          </a:blip>
          <a:srcRect b="0" l="0" r="0" t="0"/>
          <a:stretch/>
        </p:blipFill>
        <p:spPr>
          <a:xfrm>
            <a:off x="1529105" y="4253800"/>
            <a:ext cx="347400" cy="446442"/>
          </a:xfrm>
          <a:prstGeom prst="rect">
            <a:avLst/>
          </a:prstGeom>
          <a:noFill/>
          <a:ln>
            <a:noFill/>
          </a:ln>
        </p:spPr>
      </p:pic>
      <p:sp>
        <p:nvSpPr>
          <p:cNvPr id="263" name="Google Shape;263;p29"/>
          <p:cNvSpPr txBox="1"/>
          <p:nvPr/>
        </p:nvSpPr>
        <p:spPr>
          <a:xfrm>
            <a:off x="1378701" y="4786675"/>
            <a:ext cx="1632600" cy="2769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a:solidFill>
                  <a:srgbClr val="202729"/>
                </a:solidFill>
                <a:latin typeface="Calibri"/>
                <a:ea typeface="Calibri"/>
                <a:cs typeface="Calibri"/>
                <a:sym typeface="Calibri"/>
              </a:rPr>
              <a:t>MKR Holders</a:t>
            </a:r>
            <a:endParaRPr b="0" i="0" sz="1400" u="none" cap="none" strike="noStrike">
              <a:solidFill>
                <a:srgbClr val="202729"/>
              </a:solidFill>
              <a:latin typeface="Calibri"/>
              <a:ea typeface="Calibri"/>
              <a:cs typeface="Calibri"/>
              <a:sym typeface="Calibri"/>
            </a:endParaRPr>
          </a:p>
        </p:txBody>
      </p:sp>
      <p:pic>
        <p:nvPicPr>
          <p:cNvPr id="264" name="Google Shape;264;p29"/>
          <p:cNvPicPr preferRelativeResize="0"/>
          <p:nvPr/>
        </p:nvPicPr>
        <p:blipFill rotWithShape="1">
          <a:blip r:embed="rId7">
            <a:alphaModFix/>
          </a:blip>
          <a:srcRect b="0" l="0" r="0" t="0"/>
          <a:stretch/>
        </p:blipFill>
        <p:spPr>
          <a:xfrm>
            <a:off x="1783001" y="3792117"/>
            <a:ext cx="428650" cy="316463"/>
          </a:xfrm>
          <a:prstGeom prst="rect">
            <a:avLst/>
          </a:prstGeom>
          <a:noFill/>
          <a:ln>
            <a:noFill/>
          </a:ln>
        </p:spPr>
      </p:pic>
      <p:cxnSp>
        <p:nvCxnSpPr>
          <p:cNvPr id="265" name="Google Shape;265;p29"/>
          <p:cNvCxnSpPr>
            <a:endCxn id="261" idx="0"/>
          </p:cNvCxnSpPr>
          <p:nvPr/>
        </p:nvCxnSpPr>
        <p:spPr>
          <a:xfrm>
            <a:off x="1783000" y="2194000"/>
            <a:ext cx="45000" cy="578400"/>
          </a:xfrm>
          <a:prstGeom prst="straightConnector1">
            <a:avLst/>
          </a:prstGeom>
          <a:noFill/>
          <a:ln cap="flat" cmpd="sng" w="9525">
            <a:solidFill>
              <a:srgbClr val="353744"/>
            </a:solidFill>
            <a:prstDash val="solid"/>
            <a:miter lim="800000"/>
            <a:headEnd len="sm" w="sm" type="none"/>
            <a:tailEnd len="med" w="med" type="triangle"/>
          </a:ln>
        </p:spPr>
      </p:cxnSp>
      <p:pic>
        <p:nvPicPr>
          <p:cNvPr id="266" name="Google Shape;266;p29"/>
          <p:cNvPicPr preferRelativeResize="0"/>
          <p:nvPr/>
        </p:nvPicPr>
        <p:blipFill rotWithShape="1">
          <a:blip r:embed="rId8">
            <a:alphaModFix/>
          </a:blip>
          <a:srcRect b="0" l="0" r="0" t="0"/>
          <a:stretch/>
        </p:blipFill>
        <p:spPr>
          <a:xfrm>
            <a:off x="960659" y="2248774"/>
            <a:ext cx="355760" cy="350554"/>
          </a:xfrm>
          <a:prstGeom prst="rect">
            <a:avLst/>
          </a:prstGeom>
          <a:noFill/>
          <a:ln>
            <a:noFill/>
          </a:ln>
        </p:spPr>
      </p:pic>
      <p:grpSp>
        <p:nvGrpSpPr>
          <p:cNvPr id="267" name="Google Shape;267;p29"/>
          <p:cNvGrpSpPr/>
          <p:nvPr/>
        </p:nvGrpSpPr>
        <p:grpSpPr>
          <a:xfrm>
            <a:off x="1378700" y="3472600"/>
            <a:ext cx="898613" cy="174300"/>
            <a:chOff x="5342350" y="3187825"/>
            <a:chExt cx="898613" cy="174300"/>
          </a:xfrm>
        </p:grpSpPr>
        <p:sp>
          <p:nvSpPr>
            <p:cNvPr id="268" name="Google Shape;268;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9" name="Google Shape;269;p29"/>
            <p:cNvCxnSpPr>
              <a:endCxn id="270"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3" name="Google Shape;273;p29"/>
          <p:cNvPicPr preferRelativeResize="0"/>
          <p:nvPr/>
        </p:nvPicPr>
        <p:blipFill rotWithShape="1">
          <a:blip r:embed="rId9">
            <a:alphaModFix/>
          </a:blip>
          <a:srcRect b="33501" l="0" r="0" t="44797"/>
          <a:stretch/>
        </p:blipFill>
        <p:spPr>
          <a:xfrm>
            <a:off x="1351762" y="3050790"/>
            <a:ext cx="952500" cy="349310"/>
          </a:xfrm>
          <a:prstGeom prst="rect">
            <a:avLst/>
          </a:prstGeom>
          <a:noFill/>
          <a:ln>
            <a:noFill/>
          </a:ln>
        </p:spPr>
      </p:pic>
      <p:grpSp>
        <p:nvGrpSpPr>
          <p:cNvPr id="274" name="Google Shape;274;p29"/>
          <p:cNvGrpSpPr/>
          <p:nvPr/>
        </p:nvGrpSpPr>
        <p:grpSpPr>
          <a:xfrm>
            <a:off x="639550" y="3472600"/>
            <a:ext cx="898613" cy="174300"/>
            <a:chOff x="5342350" y="3187825"/>
            <a:chExt cx="898613" cy="174300"/>
          </a:xfrm>
        </p:grpSpPr>
        <p:sp>
          <p:nvSpPr>
            <p:cNvPr id="275" name="Google Shape;275;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29"/>
            <p:cNvCxnSpPr>
              <a:endCxn id="277"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277" name="Google Shape;277;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29"/>
          <p:cNvGrpSpPr/>
          <p:nvPr/>
        </p:nvGrpSpPr>
        <p:grpSpPr>
          <a:xfrm>
            <a:off x="-99475" y="3472600"/>
            <a:ext cx="898613" cy="174300"/>
            <a:chOff x="5342350" y="3187825"/>
            <a:chExt cx="898613" cy="174300"/>
          </a:xfrm>
        </p:grpSpPr>
        <p:sp>
          <p:nvSpPr>
            <p:cNvPr id="281" name="Google Shape;281;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2" name="Google Shape;282;p29"/>
            <p:cNvCxnSpPr>
              <a:endCxn id="283"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283" name="Google Shape;283;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6" name="Google Shape;286;p29"/>
          <p:cNvPicPr preferRelativeResize="0"/>
          <p:nvPr/>
        </p:nvPicPr>
        <p:blipFill>
          <a:blip r:embed="rId10">
            <a:alphaModFix/>
          </a:blip>
          <a:stretch>
            <a:fillRect/>
          </a:stretch>
        </p:blipFill>
        <p:spPr>
          <a:xfrm>
            <a:off x="2062578" y="2331825"/>
            <a:ext cx="479826" cy="479826"/>
          </a:xfrm>
          <a:prstGeom prst="rect">
            <a:avLst/>
          </a:prstGeom>
          <a:noFill/>
          <a:ln>
            <a:noFill/>
          </a:ln>
        </p:spPr>
      </p:pic>
      <p:pic>
        <p:nvPicPr>
          <p:cNvPr id="287" name="Google Shape;287;p29"/>
          <p:cNvPicPr preferRelativeResize="0"/>
          <p:nvPr/>
        </p:nvPicPr>
        <p:blipFill>
          <a:blip r:embed="rId10">
            <a:alphaModFix/>
          </a:blip>
          <a:stretch>
            <a:fillRect/>
          </a:stretch>
        </p:blipFill>
        <p:spPr>
          <a:xfrm>
            <a:off x="1828003" y="2054375"/>
            <a:ext cx="479826" cy="479826"/>
          </a:xfrm>
          <a:prstGeom prst="rect">
            <a:avLst/>
          </a:prstGeom>
          <a:noFill/>
          <a:ln>
            <a:noFill/>
          </a:ln>
        </p:spPr>
      </p:pic>
      <p:cxnSp>
        <p:nvCxnSpPr>
          <p:cNvPr id="288" name="Google Shape;288;p29"/>
          <p:cNvCxnSpPr/>
          <p:nvPr/>
        </p:nvCxnSpPr>
        <p:spPr>
          <a:xfrm flipH="1" rot="10800000">
            <a:off x="1570900" y="2213650"/>
            <a:ext cx="6600" cy="523800"/>
          </a:xfrm>
          <a:prstGeom prst="straightConnector1">
            <a:avLst/>
          </a:prstGeom>
          <a:noFill/>
          <a:ln cap="flat" cmpd="sng" w="9525">
            <a:solidFill>
              <a:srgbClr val="353744"/>
            </a:solidFill>
            <a:prstDash val="solid"/>
            <a:miter lim="800000"/>
            <a:headEnd len="sm" w="sm" type="none"/>
            <a:tailEnd len="med" w="med" type="triangle"/>
          </a:ln>
        </p:spPr>
      </p:cxnSp>
      <p:sp>
        <p:nvSpPr>
          <p:cNvPr id="289" name="Google Shape;289;p29"/>
          <p:cNvSpPr txBox="1"/>
          <p:nvPr/>
        </p:nvSpPr>
        <p:spPr>
          <a:xfrm>
            <a:off x="199850" y="3113575"/>
            <a:ext cx="760800" cy="278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900">
                <a:solidFill>
                  <a:srgbClr val="202729"/>
                </a:solidFill>
                <a:latin typeface="Calibri"/>
                <a:ea typeface="Calibri"/>
                <a:cs typeface="Calibri"/>
                <a:sym typeface="Calibri"/>
              </a:rPr>
              <a:t>Ethereum Blockchain</a:t>
            </a:r>
            <a:endParaRPr sz="900"/>
          </a:p>
        </p:txBody>
      </p:sp>
      <p:pic>
        <p:nvPicPr>
          <p:cNvPr descr="Shape 67" id="290" name="Google Shape;290;p29"/>
          <p:cNvPicPr preferRelativeResize="0"/>
          <p:nvPr/>
        </p:nvPicPr>
        <p:blipFill rotWithShape="1">
          <a:blip r:embed="rId11">
            <a:alphaModFix/>
          </a:blip>
          <a:srcRect b="0" l="0" r="0" t="0"/>
          <a:stretch/>
        </p:blipFill>
        <p:spPr>
          <a:xfrm>
            <a:off x="2090825" y="4349725"/>
            <a:ext cx="355774" cy="355774"/>
          </a:xfrm>
          <a:prstGeom prst="rect">
            <a:avLst/>
          </a:prstGeom>
          <a:noFill/>
          <a:ln>
            <a:noFill/>
          </a:ln>
        </p:spPr>
      </p:pic>
      <p:pic>
        <p:nvPicPr>
          <p:cNvPr descr="Shape 67" id="291" name="Google Shape;291;p29"/>
          <p:cNvPicPr preferRelativeResize="0"/>
          <p:nvPr/>
        </p:nvPicPr>
        <p:blipFill rotWithShape="1">
          <a:blip r:embed="rId11">
            <a:alphaModFix/>
          </a:blip>
          <a:srcRect b="0" l="0" r="0" t="0"/>
          <a:stretch/>
        </p:blipFill>
        <p:spPr>
          <a:xfrm>
            <a:off x="1022925" y="4401775"/>
            <a:ext cx="355774" cy="355774"/>
          </a:xfrm>
          <a:prstGeom prst="rect">
            <a:avLst/>
          </a:prstGeom>
          <a:noFill/>
          <a:ln>
            <a:noFill/>
          </a:ln>
        </p:spPr>
      </p:pic>
      <p:pic>
        <p:nvPicPr>
          <p:cNvPr descr="Shape 67" id="292" name="Google Shape;292;p29"/>
          <p:cNvPicPr preferRelativeResize="0"/>
          <p:nvPr/>
        </p:nvPicPr>
        <p:blipFill rotWithShape="1">
          <a:blip r:embed="rId11">
            <a:alphaModFix/>
          </a:blip>
          <a:srcRect b="0" l="0" r="0" t="0"/>
          <a:stretch/>
        </p:blipFill>
        <p:spPr>
          <a:xfrm>
            <a:off x="3058450" y="4349725"/>
            <a:ext cx="355774" cy="355774"/>
          </a:xfrm>
          <a:prstGeom prst="rect">
            <a:avLst/>
          </a:prstGeom>
          <a:noFill/>
          <a:ln>
            <a:noFill/>
          </a:ln>
        </p:spPr>
      </p:pic>
      <p:cxnSp>
        <p:nvCxnSpPr>
          <p:cNvPr id="293" name="Google Shape;293;p29"/>
          <p:cNvCxnSpPr/>
          <p:nvPr/>
        </p:nvCxnSpPr>
        <p:spPr>
          <a:xfrm flipH="1" rot="10800000">
            <a:off x="1554300" y="3787938"/>
            <a:ext cx="18300" cy="261600"/>
          </a:xfrm>
          <a:prstGeom prst="straightConnector1">
            <a:avLst/>
          </a:prstGeom>
          <a:noFill/>
          <a:ln cap="flat" cmpd="sng" w="9525">
            <a:solidFill>
              <a:srgbClr val="353744"/>
            </a:solidFill>
            <a:prstDash val="solid"/>
            <a:miter lim="800000"/>
            <a:headEnd len="sm" w="sm" type="none"/>
            <a:tailEnd len="med" w="med" type="triangle"/>
          </a:ln>
        </p:spPr>
      </p:cxnSp>
      <p:cxnSp>
        <p:nvCxnSpPr>
          <p:cNvPr id="294" name="Google Shape;294;p29"/>
          <p:cNvCxnSpPr/>
          <p:nvPr/>
        </p:nvCxnSpPr>
        <p:spPr>
          <a:xfrm rot="10800000">
            <a:off x="2452500" y="3844250"/>
            <a:ext cx="90000" cy="287100"/>
          </a:xfrm>
          <a:prstGeom prst="straightConnector1">
            <a:avLst/>
          </a:prstGeom>
          <a:noFill/>
          <a:ln cap="flat" cmpd="sng" w="9525">
            <a:solidFill>
              <a:srgbClr val="353744"/>
            </a:solidFill>
            <a:prstDash val="solid"/>
            <a:miter lim="800000"/>
            <a:headEnd len="sm" w="sm" type="none"/>
            <a:tailEnd len="med" w="med" type="triangle"/>
          </a:ln>
        </p:spPr>
      </p:cxnSp>
      <p:grpSp>
        <p:nvGrpSpPr>
          <p:cNvPr id="295" name="Google Shape;295;p29"/>
          <p:cNvGrpSpPr/>
          <p:nvPr/>
        </p:nvGrpSpPr>
        <p:grpSpPr>
          <a:xfrm>
            <a:off x="2112675" y="3461425"/>
            <a:ext cx="898613" cy="174300"/>
            <a:chOff x="5342350" y="3187825"/>
            <a:chExt cx="898613" cy="174300"/>
          </a:xfrm>
        </p:grpSpPr>
        <p:sp>
          <p:nvSpPr>
            <p:cNvPr id="296" name="Google Shape;296;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7" name="Google Shape;297;p29"/>
            <p:cNvCxnSpPr>
              <a:endCxn id="298"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1" name="Google Shape;301;p29"/>
          <p:cNvGrpSpPr/>
          <p:nvPr/>
        </p:nvGrpSpPr>
        <p:grpSpPr>
          <a:xfrm>
            <a:off x="2856875" y="3472600"/>
            <a:ext cx="898613" cy="174300"/>
            <a:chOff x="5342350" y="3187825"/>
            <a:chExt cx="898613" cy="174300"/>
          </a:xfrm>
        </p:grpSpPr>
        <p:sp>
          <p:nvSpPr>
            <p:cNvPr id="302" name="Google Shape;302;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3" name="Google Shape;303;p29"/>
            <p:cNvCxnSpPr>
              <a:endCxn id="304"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304" name="Google Shape;304;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29"/>
          <p:cNvGrpSpPr/>
          <p:nvPr/>
        </p:nvGrpSpPr>
        <p:grpSpPr>
          <a:xfrm>
            <a:off x="3585800" y="3481975"/>
            <a:ext cx="898613" cy="174300"/>
            <a:chOff x="5342350" y="3187825"/>
            <a:chExt cx="898613" cy="174300"/>
          </a:xfrm>
        </p:grpSpPr>
        <p:sp>
          <p:nvSpPr>
            <p:cNvPr id="308" name="Google Shape;308;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29"/>
            <p:cNvCxnSpPr>
              <a:endCxn id="310"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310" name="Google Shape;310;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9"/>
          <p:cNvGrpSpPr/>
          <p:nvPr/>
        </p:nvGrpSpPr>
        <p:grpSpPr>
          <a:xfrm>
            <a:off x="4324825" y="3481975"/>
            <a:ext cx="898613" cy="174300"/>
            <a:chOff x="5342350" y="3187825"/>
            <a:chExt cx="898613" cy="174300"/>
          </a:xfrm>
        </p:grpSpPr>
        <p:sp>
          <p:nvSpPr>
            <p:cNvPr id="314" name="Google Shape;314;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5" name="Google Shape;315;p29"/>
            <p:cNvCxnSpPr>
              <a:endCxn id="316"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316" name="Google Shape;316;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319" name="Google Shape;319;p29"/>
          <p:cNvCxnSpPr/>
          <p:nvPr/>
        </p:nvCxnSpPr>
        <p:spPr>
          <a:xfrm>
            <a:off x="3221325" y="1968575"/>
            <a:ext cx="1153200" cy="13200"/>
          </a:xfrm>
          <a:prstGeom prst="straightConnector1">
            <a:avLst/>
          </a:prstGeom>
          <a:noFill/>
          <a:ln cap="flat" cmpd="sng" w="9525">
            <a:solidFill>
              <a:schemeClr val="dk2"/>
            </a:solidFill>
            <a:prstDash val="solid"/>
            <a:round/>
            <a:headEnd len="med" w="med" type="none"/>
            <a:tailEnd len="med" w="med" type="triangle"/>
          </a:ln>
        </p:spPr>
      </p:cxnSp>
      <p:pic>
        <p:nvPicPr>
          <p:cNvPr id="320" name="Google Shape;320;p29"/>
          <p:cNvPicPr preferRelativeResize="0"/>
          <p:nvPr/>
        </p:nvPicPr>
        <p:blipFill>
          <a:blip r:embed="rId12">
            <a:alphaModFix/>
          </a:blip>
          <a:stretch>
            <a:fillRect/>
          </a:stretch>
        </p:blipFill>
        <p:spPr>
          <a:xfrm>
            <a:off x="3520950" y="1419648"/>
            <a:ext cx="620400" cy="412952"/>
          </a:xfrm>
          <a:prstGeom prst="rect">
            <a:avLst/>
          </a:prstGeom>
          <a:noFill/>
          <a:ln>
            <a:noFill/>
          </a:ln>
        </p:spPr>
      </p:pic>
      <p:pic>
        <p:nvPicPr>
          <p:cNvPr id="321" name="Google Shape;321;p29"/>
          <p:cNvPicPr preferRelativeResize="0"/>
          <p:nvPr/>
        </p:nvPicPr>
        <p:blipFill>
          <a:blip r:embed="rId13">
            <a:alphaModFix/>
          </a:blip>
          <a:stretch>
            <a:fillRect/>
          </a:stretch>
        </p:blipFill>
        <p:spPr>
          <a:xfrm>
            <a:off x="3497337" y="2087832"/>
            <a:ext cx="667624" cy="681818"/>
          </a:xfrm>
          <a:prstGeom prst="rect">
            <a:avLst/>
          </a:prstGeom>
          <a:noFill/>
          <a:ln>
            <a:noFill/>
          </a:ln>
        </p:spPr>
      </p:pic>
      <p:pic>
        <p:nvPicPr>
          <p:cNvPr id="322" name="Google Shape;322;p29"/>
          <p:cNvPicPr preferRelativeResize="0"/>
          <p:nvPr/>
        </p:nvPicPr>
        <p:blipFill rotWithShape="1">
          <a:blip r:embed="rId5">
            <a:alphaModFix/>
          </a:blip>
          <a:srcRect b="0" l="0" r="0" t="0"/>
          <a:stretch/>
        </p:blipFill>
        <p:spPr>
          <a:xfrm>
            <a:off x="5432225" y="1512520"/>
            <a:ext cx="428650" cy="575301"/>
          </a:xfrm>
          <a:prstGeom prst="rect">
            <a:avLst/>
          </a:prstGeom>
          <a:noFill/>
          <a:ln>
            <a:noFill/>
          </a:ln>
        </p:spPr>
      </p:pic>
      <p:pic>
        <p:nvPicPr>
          <p:cNvPr id="323" name="Google Shape;323;p29"/>
          <p:cNvPicPr preferRelativeResize="0"/>
          <p:nvPr/>
        </p:nvPicPr>
        <p:blipFill>
          <a:blip r:embed="rId10">
            <a:alphaModFix/>
          </a:blip>
          <a:stretch>
            <a:fillRect/>
          </a:stretch>
        </p:blipFill>
        <p:spPr>
          <a:xfrm>
            <a:off x="2159503" y="1973238"/>
            <a:ext cx="479826" cy="479826"/>
          </a:xfrm>
          <a:prstGeom prst="rect">
            <a:avLst/>
          </a:prstGeom>
          <a:noFill/>
          <a:ln>
            <a:noFill/>
          </a:ln>
        </p:spPr>
      </p:pic>
      <p:pic>
        <p:nvPicPr>
          <p:cNvPr id="324" name="Google Shape;324;p29"/>
          <p:cNvPicPr preferRelativeResize="0"/>
          <p:nvPr/>
        </p:nvPicPr>
        <p:blipFill rotWithShape="1">
          <a:blip r:embed="rId8">
            <a:alphaModFix/>
          </a:blip>
          <a:srcRect b="0" l="0" r="0" t="0"/>
          <a:stretch/>
        </p:blipFill>
        <p:spPr>
          <a:xfrm>
            <a:off x="4970684" y="2300274"/>
            <a:ext cx="355760" cy="350554"/>
          </a:xfrm>
          <a:prstGeom prst="rect">
            <a:avLst/>
          </a:prstGeom>
          <a:noFill/>
          <a:ln>
            <a:noFill/>
          </a:ln>
        </p:spPr>
      </p:pic>
      <p:pic>
        <p:nvPicPr>
          <p:cNvPr id="325" name="Google Shape;325;p29"/>
          <p:cNvPicPr preferRelativeResize="0"/>
          <p:nvPr/>
        </p:nvPicPr>
        <p:blipFill rotWithShape="1">
          <a:blip r:embed="rId8">
            <a:alphaModFix/>
          </a:blip>
          <a:srcRect b="0" l="0" r="0" t="0"/>
          <a:stretch/>
        </p:blipFill>
        <p:spPr>
          <a:xfrm>
            <a:off x="1173334" y="2507174"/>
            <a:ext cx="355760" cy="350554"/>
          </a:xfrm>
          <a:prstGeom prst="rect">
            <a:avLst/>
          </a:prstGeom>
          <a:noFill/>
          <a:ln>
            <a:noFill/>
          </a:ln>
        </p:spPr>
      </p:pic>
      <p:pic>
        <p:nvPicPr>
          <p:cNvPr id="326" name="Google Shape;326;p29"/>
          <p:cNvPicPr preferRelativeResize="0"/>
          <p:nvPr/>
        </p:nvPicPr>
        <p:blipFill rotWithShape="1">
          <a:blip r:embed="rId8">
            <a:alphaModFix/>
          </a:blip>
          <a:srcRect b="0" l="0" r="0" t="0"/>
          <a:stretch/>
        </p:blipFill>
        <p:spPr>
          <a:xfrm>
            <a:off x="5076459" y="2609624"/>
            <a:ext cx="355760" cy="350554"/>
          </a:xfrm>
          <a:prstGeom prst="rect">
            <a:avLst/>
          </a:prstGeom>
          <a:noFill/>
          <a:ln>
            <a:noFill/>
          </a:ln>
        </p:spPr>
      </p:pic>
      <p:pic>
        <p:nvPicPr>
          <p:cNvPr id="327" name="Google Shape;327;p29"/>
          <p:cNvPicPr preferRelativeResize="0"/>
          <p:nvPr/>
        </p:nvPicPr>
        <p:blipFill rotWithShape="1">
          <a:blip r:embed="rId8">
            <a:alphaModFix/>
          </a:blip>
          <a:srcRect b="0" l="0" r="45441" t="0"/>
          <a:stretch/>
        </p:blipFill>
        <p:spPr>
          <a:xfrm>
            <a:off x="4692155" y="2525025"/>
            <a:ext cx="194100" cy="350550"/>
          </a:xfrm>
          <a:prstGeom prst="rect">
            <a:avLst/>
          </a:prstGeom>
          <a:noFill/>
          <a:ln>
            <a:noFill/>
          </a:ln>
        </p:spPr>
      </p:pic>
      <p:pic>
        <p:nvPicPr>
          <p:cNvPr id="328" name="Google Shape;328;p29"/>
          <p:cNvPicPr preferRelativeResize="0"/>
          <p:nvPr/>
        </p:nvPicPr>
        <p:blipFill rotWithShape="1">
          <a:blip r:embed="rId9">
            <a:alphaModFix/>
          </a:blip>
          <a:srcRect b="33501" l="0" r="0" t="44797"/>
          <a:stretch/>
        </p:blipFill>
        <p:spPr>
          <a:xfrm>
            <a:off x="5170288" y="3046415"/>
            <a:ext cx="952500" cy="349310"/>
          </a:xfrm>
          <a:prstGeom prst="rect">
            <a:avLst/>
          </a:prstGeom>
          <a:noFill/>
          <a:ln>
            <a:noFill/>
          </a:ln>
        </p:spPr>
      </p:pic>
      <p:grpSp>
        <p:nvGrpSpPr>
          <p:cNvPr id="329" name="Google Shape;329;p29"/>
          <p:cNvGrpSpPr/>
          <p:nvPr/>
        </p:nvGrpSpPr>
        <p:grpSpPr>
          <a:xfrm>
            <a:off x="5058925" y="3481975"/>
            <a:ext cx="898613" cy="174300"/>
            <a:chOff x="5342350" y="3187825"/>
            <a:chExt cx="898613" cy="174300"/>
          </a:xfrm>
        </p:grpSpPr>
        <p:sp>
          <p:nvSpPr>
            <p:cNvPr id="330" name="Google Shape;330;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1" name="Google Shape;331;p29"/>
            <p:cNvCxnSpPr>
              <a:endCxn id="332"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332" name="Google Shape;332;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9"/>
          <p:cNvGrpSpPr/>
          <p:nvPr/>
        </p:nvGrpSpPr>
        <p:grpSpPr>
          <a:xfrm>
            <a:off x="5792775" y="3481975"/>
            <a:ext cx="898613" cy="174300"/>
            <a:chOff x="5342350" y="3187825"/>
            <a:chExt cx="898613" cy="174300"/>
          </a:xfrm>
        </p:grpSpPr>
        <p:sp>
          <p:nvSpPr>
            <p:cNvPr id="336" name="Google Shape;336;p29"/>
            <p:cNvSpPr/>
            <p:nvPr/>
          </p:nvSpPr>
          <p:spPr>
            <a:xfrm>
              <a:off x="53423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37" name="Google Shape;337;p29"/>
            <p:cNvCxnSpPr>
              <a:endCxn id="338" idx="1"/>
            </p:cNvCxnSpPr>
            <p:nvPr/>
          </p:nvCxnSpPr>
          <p:spPr>
            <a:xfrm>
              <a:off x="5514663" y="3274375"/>
              <a:ext cx="560700" cy="600"/>
            </a:xfrm>
            <a:prstGeom prst="straightConnector1">
              <a:avLst/>
            </a:prstGeom>
            <a:noFill/>
            <a:ln cap="flat" cmpd="sng" w="9525">
              <a:solidFill>
                <a:schemeClr val="dk2"/>
              </a:solidFill>
              <a:prstDash val="solid"/>
              <a:round/>
              <a:headEnd len="med" w="med" type="none"/>
              <a:tailEnd len="med" w="med" type="none"/>
            </a:ln>
          </p:spPr>
        </p:cxnSp>
        <p:sp>
          <p:nvSpPr>
            <p:cNvPr id="338" name="Google Shape;338;p29"/>
            <p:cNvSpPr/>
            <p:nvPr/>
          </p:nvSpPr>
          <p:spPr>
            <a:xfrm>
              <a:off x="6075363"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55875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9"/>
            <p:cNvSpPr/>
            <p:nvPr/>
          </p:nvSpPr>
          <p:spPr>
            <a:xfrm>
              <a:off x="5832750" y="3187825"/>
              <a:ext cx="165600" cy="174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41" name="Google Shape;341;p29"/>
          <p:cNvPicPr preferRelativeResize="0"/>
          <p:nvPr/>
        </p:nvPicPr>
        <p:blipFill>
          <a:blip r:embed="rId10">
            <a:alphaModFix/>
          </a:blip>
          <a:stretch>
            <a:fillRect/>
          </a:stretch>
        </p:blipFill>
        <p:spPr>
          <a:xfrm>
            <a:off x="5957553" y="1635113"/>
            <a:ext cx="479826" cy="479826"/>
          </a:xfrm>
          <a:prstGeom prst="rect">
            <a:avLst/>
          </a:prstGeom>
          <a:noFill/>
          <a:ln>
            <a:noFill/>
          </a:ln>
        </p:spPr>
      </p:pic>
      <p:pic>
        <p:nvPicPr>
          <p:cNvPr id="342" name="Google Shape;342;p29"/>
          <p:cNvPicPr preferRelativeResize="0"/>
          <p:nvPr/>
        </p:nvPicPr>
        <p:blipFill>
          <a:blip r:embed="rId10">
            <a:alphaModFix/>
          </a:blip>
          <a:stretch>
            <a:fillRect/>
          </a:stretch>
        </p:blipFill>
        <p:spPr>
          <a:xfrm>
            <a:off x="6191903" y="2374563"/>
            <a:ext cx="479826" cy="479826"/>
          </a:xfrm>
          <a:prstGeom prst="rect">
            <a:avLst/>
          </a:prstGeom>
          <a:noFill/>
          <a:ln>
            <a:noFill/>
          </a:ln>
        </p:spPr>
      </p:pic>
      <p:pic>
        <p:nvPicPr>
          <p:cNvPr id="343" name="Google Shape;343;p29"/>
          <p:cNvPicPr preferRelativeResize="0"/>
          <p:nvPr/>
        </p:nvPicPr>
        <p:blipFill>
          <a:blip r:embed="rId10">
            <a:alphaModFix/>
          </a:blip>
          <a:stretch>
            <a:fillRect/>
          </a:stretch>
        </p:blipFill>
        <p:spPr>
          <a:xfrm>
            <a:off x="6030153" y="2054375"/>
            <a:ext cx="479826" cy="479826"/>
          </a:xfrm>
          <a:prstGeom prst="rect">
            <a:avLst/>
          </a:prstGeom>
          <a:noFill/>
          <a:ln>
            <a:noFill/>
          </a:ln>
        </p:spPr>
      </p:pic>
      <p:cxnSp>
        <p:nvCxnSpPr>
          <p:cNvPr id="344" name="Google Shape;344;p29"/>
          <p:cNvCxnSpPr/>
          <p:nvPr/>
        </p:nvCxnSpPr>
        <p:spPr>
          <a:xfrm>
            <a:off x="5435700" y="2325288"/>
            <a:ext cx="45000" cy="578400"/>
          </a:xfrm>
          <a:prstGeom prst="straightConnector1">
            <a:avLst/>
          </a:prstGeom>
          <a:noFill/>
          <a:ln cap="flat" cmpd="sng" w="9525">
            <a:solidFill>
              <a:srgbClr val="353744"/>
            </a:solidFill>
            <a:prstDash val="solid"/>
            <a:miter lim="800000"/>
            <a:headEnd len="sm" w="sm" type="none"/>
            <a:tailEnd len="med" w="med" type="triangle"/>
          </a:ln>
        </p:spPr>
      </p:cxnSp>
      <p:cxnSp>
        <p:nvCxnSpPr>
          <p:cNvPr id="345" name="Google Shape;345;p29"/>
          <p:cNvCxnSpPr/>
          <p:nvPr/>
        </p:nvCxnSpPr>
        <p:spPr>
          <a:xfrm flipH="1" rot="10800000">
            <a:off x="5755875" y="2352600"/>
            <a:ext cx="6600" cy="523800"/>
          </a:xfrm>
          <a:prstGeom prst="straightConnector1">
            <a:avLst/>
          </a:prstGeom>
          <a:noFill/>
          <a:ln cap="flat" cmpd="sng" w="9525">
            <a:solidFill>
              <a:srgbClr val="353744"/>
            </a:solidFill>
            <a:prstDash val="solid"/>
            <a:miter lim="800000"/>
            <a:headEnd len="sm" w="sm" type="none"/>
            <a:tailEnd len="med" w="med" type="triangle"/>
          </a:ln>
        </p:spPr>
      </p:cxnSp>
      <p:pic>
        <p:nvPicPr>
          <p:cNvPr id="346" name="Google Shape;346;p29"/>
          <p:cNvPicPr preferRelativeResize="0"/>
          <p:nvPr/>
        </p:nvPicPr>
        <p:blipFill>
          <a:blip r:embed="rId14">
            <a:alphaModFix/>
          </a:blip>
          <a:stretch>
            <a:fillRect/>
          </a:stretch>
        </p:blipFill>
        <p:spPr>
          <a:xfrm>
            <a:off x="6777648" y="1266900"/>
            <a:ext cx="2330425" cy="1553225"/>
          </a:xfrm>
          <a:prstGeom prst="rect">
            <a:avLst/>
          </a:prstGeom>
          <a:noFill/>
          <a:ln>
            <a:noFill/>
          </a:ln>
        </p:spPr>
      </p:pic>
      <p:sp>
        <p:nvSpPr>
          <p:cNvPr id="347" name="Google Shape;347;p29"/>
          <p:cNvSpPr/>
          <p:nvPr/>
        </p:nvSpPr>
        <p:spPr>
          <a:xfrm>
            <a:off x="7841475" y="1266963"/>
            <a:ext cx="1266600" cy="15531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9"/>
          <p:cNvSpPr txBox="1"/>
          <p:nvPr/>
        </p:nvSpPr>
        <p:spPr>
          <a:xfrm>
            <a:off x="7236074" y="2903700"/>
            <a:ext cx="1546200" cy="278400"/>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r>
              <a:rPr lang="en-US" sz="900">
                <a:solidFill>
                  <a:srgbClr val="202729"/>
                </a:solidFill>
                <a:latin typeface="Calibri"/>
                <a:ea typeface="Calibri"/>
                <a:cs typeface="Calibri"/>
                <a:sym typeface="Calibri"/>
              </a:rPr>
              <a:t>ETH [USD] vs tiempo</a:t>
            </a:r>
            <a:endParaRPr sz="9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0"/>
                                        </p:tgtEl>
                                        <p:attrNameLst>
                                          <p:attrName>style.visibility</p:attrName>
                                        </p:attrNameLst>
                                      </p:cBhvr>
                                      <p:to>
                                        <p:strVal val="visible"/>
                                      </p:to>
                                    </p:set>
                                    <p:animEffect filter="fade" transition="in">
                                      <p:cBhvr>
                                        <p:cTn dur="1000"/>
                                        <p:tgtEl>
                                          <p:spTgt spid="2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000"/>
                                        <p:tgtEl>
                                          <p:spTgt spid="28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348"/>
                                        </p:tgtEl>
                                        <p:attrNameLst>
                                          <p:attrName>style.visibility</p:attrName>
                                        </p:attrNameLst>
                                      </p:cBhvr>
                                      <p:to>
                                        <p:strVal val="visible"/>
                                      </p:to>
                                    </p:set>
                                    <p:animEffect filter="fade" transition="in">
                                      <p:cBhvr>
                                        <p:cTn dur="1000"/>
                                        <p:tgtEl>
                                          <p:spTgt spid="3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1000"/>
                                        <p:tgtEl>
                                          <p:spTgt spid="2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10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7"/>
                                        </p:tgtEl>
                                        <p:attrNameLst>
                                          <p:attrName>style.visibility</p:attrName>
                                        </p:attrNameLst>
                                      </p:cBhvr>
                                      <p:to>
                                        <p:strVal val="visible"/>
                                      </p:to>
                                    </p:set>
                                    <p:animEffect filter="fade" transition="in">
                                      <p:cBhvr>
                                        <p:cTn dur="1000"/>
                                        <p:tgtEl>
                                          <p:spTgt spid="2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6"/>
                                        </p:tgtEl>
                                        <p:attrNameLst>
                                          <p:attrName>style.visibility</p:attrName>
                                        </p:attrNameLst>
                                      </p:cBhvr>
                                      <p:to>
                                        <p:strVal val="visible"/>
                                      </p:to>
                                    </p:set>
                                    <p:animEffect filter="fade" transition="in">
                                      <p:cBhvr>
                                        <p:cTn dur="1000"/>
                                        <p:tgtEl>
                                          <p:spTgt spid="2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6"/>
                                        </p:tgtEl>
                                        <p:attrNameLst>
                                          <p:attrName>style.visibility</p:attrName>
                                        </p:attrNameLst>
                                      </p:cBhvr>
                                      <p:to>
                                        <p:strVal val="visible"/>
                                      </p:to>
                                    </p:set>
                                    <p:animEffect filter="fade" transition="in">
                                      <p:cBhvr>
                                        <p:cTn dur="1000"/>
                                        <p:tgtEl>
                                          <p:spTgt spid="266"/>
                                        </p:tgtEl>
                                      </p:cBhvr>
                                    </p:animEffect>
                                  </p:childTnLst>
                                </p:cTn>
                              </p:par>
                              <p:par>
                                <p:cTn fill="hold" nodeType="with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000"/>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par>
                                <p:cTn fill="hold" nodeType="withEffect" presetClass="entr" presetID="10" presetSubtype="0">
                                  <p:stCondLst>
                                    <p:cond delay="0"/>
                                  </p:stCondLst>
                                  <p:childTnLst>
                                    <p:set>
                                      <p:cBhvr>
                                        <p:cTn dur="1" fill="hold">
                                          <p:stCondLst>
                                            <p:cond delay="0"/>
                                          </p:stCondLst>
                                        </p:cTn>
                                        <p:tgtEl>
                                          <p:spTgt spid="292"/>
                                        </p:tgtEl>
                                        <p:attrNameLst>
                                          <p:attrName>style.visibility</p:attrName>
                                        </p:attrNameLst>
                                      </p:cBhvr>
                                      <p:to>
                                        <p:strVal val="visible"/>
                                      </p:to>
                                    </p:set>
                                    <p:animEffect filter="fade" transition="in">
                                      <p:cBhvr>
                                        <p:cTn dur="1000"/>
                                        <p:tgtEl>
                                          <p:spTgt spid="2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93"/>
                                        </p:tgtEl>
                                        <p:attrNameLst>
                                          <p:attrName>style.visibility</p:attrName>
                                        </p:attrNameLst>
                                      </p:cBhvr>
                                      <p:to>
                                        <p:strVal val="visible"/>
                                      </p:to>
                                    </p:set>
                                    <p:animEffect filter="fade" transition="in">
                                      <p:cBhvr>
                                        <p:cTn dur="1000"/>
                                        <p:tgtEl>
                                          <p:spTgt spid="293"/>
                                        </p:tgtEl>
                                      </p:cBhvr>
                                    </p:animEffect>
                                  </p:childTnLst>
                                </p:cTn>
                              </p:par>
                              <p:par>
                                <p:cTn fill="hold" nodeType="withEffect" presetClass="entr" presetID="10" presetSubtype="0">
                                  <p:stCondLst>
                                    <p:cond delay="0"/>
                                  </p:stCondLst>
                                  <p:childTnLst>
                                    <p:set>
                                      <p:cBhvr>
                                        <p:cTn dur="1" fill="hold">
                                          <p:stCondLst>
                                            <p:cond delay="0"/>
                                          </p:stCondLst>
                                        </p:cTn>
                                        <p:tgtEl>
                                          <p:spTgt spid="294"/>
                                        </p:tgtEl>
                                        <p:attrNameLst>
                                          <p:attrName>style.visibility</p:attrName>
                                        </p:attrNameLst>
                                      </p:cBhvr>
                                      <p:to>
                                        <p:strVal val="visible"/>
                                      </p:to>
                                    </p:set>
                                    <p:animEffect filter="fade" transition="in">
                                      <p:cBhvr>
                                        <p:cTn dur="1000"/>
                                        <p:tgtEl>
                                          <p:spTgt spid="2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9"/>
                                        </p:tgtEl>
                                        <p:attrNameLst>
                                          <p:attrName>style.visibility</p:attrName>
                                        </p:attrNameLst>
                                      </p:cBhvr>
                                      <p:to>
                                        <p:strVal val="visible"/>
                                      </p:to>
                                    </p:set>
                                    <p:animEffect filter="fade" transition="in">
                                      <p:cBhvr>
                                        <p:cTn dur="1000"/>
                                        <p:tgtEl>
                                          <p:spTgt spid="319"/>
                                        </p:tgtEl>
                                      </p:cBhvr>
                                    </p:animEffect>
                                  </p:childTnLst>
                                </p:cTn>
                              </p:par>
                              <p:par>
                                <p:cTn fill="hold" nodeType="withEffect" presetClass="entr" presetID="10" presetSubtype="0">
                                  <p:stCondLst>
                                    <p:cond delay="0"/>
                                  </p:stCondLst>
                                  <p:childTnLst>
                                    <p:set>
                                      <p:cBhvr>
                                        <p:cTn dur="1" fill="hold">
                                          <p:stCondLst>
                                            <p:cond delay="0"/>
                                          </p:stCondLst>
                                        </p:cTn>
                                        <p:tgtEl>
                                          <p:spTgt spid="320"/>
                                        </p:tgtEl>
                                        <p:attrNameLst>
                                          <p:attrName>style.visibility</p:attrName>
                                        </p:attrNameLst>
                                      </p:cBhvr>
                                      <p:to>
                                        <p:strVal val="visible"/>
                                      </p:to>
                                    </p:set>
                                    <p:animEffect filter="fade" transition="in">
                                      <p:cBhvr>
                                        <p:cTn dur="1000"/>
                                        <p:tgtEl>
                                          <p:spTgt spid="320"/>
                                        </p:tgtEl>
                                      </p:cBhvr>
                                    </p:animEffect>
                                  </p:childTnLst>
                                </p:cTn>
                              </p:par>
                              <p:par>
                                <p:cTn fill="hold" nodeType="withEffect" presetClass="entr" presetID="10" presetSubtype="0">
                                  <p:stCondLst>
                                    <p:cond delay="0"/>
                                  </p:stCondLst>
                                  <p:childTnLst>
                                    <p:set>
                                      <p:cBhvr>
                                        <p:cTn dur="1" fill="hold">
                                          <p:stCondLst>
                                            <p:cond delay="0"/>
                                          </p:stCondLst>
                                        </p:cTn>
                                        <p:tgtEl>
                                          <p:spTgt spid="321"/>
                                        </p:tgtEl>
                                        <p:attrNameLst>
                                          <p:attrName>style.visibility</p:attrName>
                                        </p:attrNameLst>
                                      </p:cBhvr>
                                      <p:to>
                                        <p:strVal val="visible"/>
                                      </p:to>
                                    </p:set>
                                    <p:animEffect filter="fade" transition="in">
                                      <p:cBhvr>
                                        <p:cTn dur="1000"/>
                                        <p:tgtEl>
                                          <p:spTgt spid="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5"/>
                                        </p:tgtEl>
                                        <p:attrNameLst>
                                          <p:attrName>style.visibility</p:attrName>
                                        </p:attrNameLst>
                                      </p:cBhvr>
                                      <p:to>
                                        <p:strVal val="visible"/>
                                      </p:to>
                                    </p:set>
                                    <p:animEffect filter="fade" transition="in">
                                      <p:cBhvr>
                                        <p:cTn dur="1000"/>
                                        <p:tgtEl>
                                          <p:spTgt spid="2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1"/>
                                        </p:tgtEl>
                                        <p:attrNameLst>
                                          <p:attrName>style.visibility</p:attrName>
                                        </p:attrNameLst>
                                      </p:cBhvr>
                                      <p:to>
                                        <p:strVal val="visible"/>
                                      </p:to>
                                    </p:set>
                                    <p:animEffect filter="fade" transition="in">
                                      <p:cBhvr>
                                        <p:cTn dur="1000"/>
                                        <p:tgtEl>
                                          <p:spTgt spid="3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3"/>
                                        </p:tgtEl>
                                        <p:attrNameLst>
                                          <p:attrName>style.visibility</p:attrName>
                                        </p:attrNameLst>
                                      </p:cBhvr>
                                      <p:to>
                                        <p:strVal val="visible"/>
                                      </p:to>
                                    </p:set>
                                    <p:animEffect filter="fade" transition="in">
                                      <p:cBhvr>
                                        <p:cTn dur="1000"/>
                                        <p:tgtEl>
                                          <p:spTgt spid="3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9"/>
                                        </p:tgtEl>
                                        <p:attrNameLst>
                                          <p:attrName>style.visibility</p:attrName>
                                        </p:attrNameLst>
                                      </p:cBhvr>
                                      <p:to>
                                        <p:strVal val="visible"/>
                                      </p:to>
                                    </p:set>
                                    <p:animEffect filter="fade" transition="in">
                                      <p:cBhvr>
                                        <p:cTn dur="1000"/>
                                        <p:tgtEl>
                                          <p:spTgt spid="3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2"/>
                                        </p:tgtEl>
                                        <p:attrNameLst>
                                          <p:attrName>style.visibility</p:attrName>
                                        </p:attrNameLst>
                                      </p:cBhvr>
                                      <p:to>
                                        <p:strVal val="visible"/>
                                      </p:to>
                                    </p:set>
                                    <p:animEffect filter="fade" transition="in">
                                      <p:cBhvr>
                                        <p:cTn dur="1000"/>
                                        <p:tgtEl>
                                          <p:spTgt spid="32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7"/>
                                        </p:tgtEl>
                                      </p:cBhvr>
                                    </p:animEffect>
                                    <p:set>
                                      <p:cBhvr>
                                        <p:cTn dur="1" fill="hold">
                                          <p:stCondLst>
                                            <p:cond delay="1000"/>
                                          </p:stCondLst>
                                        </p:cTn>
                                        <p:tgtEl>
                                          <p:spTgt spid="3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0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par>
                                <p:cTn fill="hold" nodeType="with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par>
                                <p:cTn fill="hold" nodeType="with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par>
                                <p:cTn fill="hold" nodeType="with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52" name="Shape 352"/>
        <p:cNvGrpSpPr/>
        <p:nvPr/>
      </p:nvGrpSpPr>
      <p:grpSpPr>
        <a:xfrm>
          <a:off x="0" y="0"/>
          <a:ext cx="0" cy="0"/>
          <a:chOff x="0" y="0"/>
          <a:chExt cx="0" cy="0"/>
        </a:xfrm>
      </p:grpSpPr>
      <p:sp>
        <p:nvSpPr>
          <p:cNvPr id="353" name="Google Shape;353;p30"/>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0"/>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Funciones del Dai</a:t>
            </a:r>
            <a:endParaRPr/>
          </a:p>
        </p:txBody>
      </p:sp>
      <p:pic>
        <p:nvPicPr>
          <p:cNvPr descr="Shape 115" id="355" name="Google Shape;355;p30"/>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sp>
        <p:nvSpPr>
          <p:cNvPr id="356" name="Google Shape;356;p30"/>
          <p:cNvSpPr txBox="1"/>
          <p:nvPr>
            <p:ph idx="1" type="body"/>
          </p:nvPr>
        </p:nvSpPr>
        <p:spPr>
          <a:xfrm>
            <a:off x="282325" y="4106975"/>
            <a:ext cx="32331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Cobertura contra volatilidad</a:t>
            </a:r>
            <a:endParaRPr/>
          </a:p>
        </p:txBody>
      </p:sp>
      <p:pic>
        <p:nvPicPr>
          <p:cNvPr descr="Shape 140" id="357" name="Google Shape;357;p30"/>
          <p:cNvPicPr preferRelativeResize="0"/>
          <p:nvPr/>
        </p:nvPicPr>
        <p:blipFill rotWithShape="1">
          <a:blip r:embed="rId4">
            <a:alphaModFix/>
          </a:blip>
          <a:srcRect b="0" l="0" r="0" t="0"/>
          <a:stretch/>
        </p:blipFill>
        <p:spPr>
          <a:xfrm>
            <a:off x="3633275" y="1605874"/>
            <a:ext cx="1877451" cy="1877451"/>
          </a:xfrm>
          <a:prstGeom prst="rect">
            <a:avLst/>
          </a:prstGeom>
          <a:noFill/>
          <a:ln>
            <a:noFill/>
          </a:ln>
        </p:spPr>
      </p:pic>
      <p:pic>
        <p:nvPicPr>
          <p:cNvPr descr="balance-01.png" id="358" name="Google Shape;358;p30"/>
          <p:cNvPicPr preferRelativeResize="0"/>
          <p:nvPr/>
        </p:nvPicPr>
        <p:blipFill rotWithShape="1">
          <a:blip r:embed="rId5">
            <a:alphaModFix/>
          </a:blip>
          <a:srcRect b="0" l="0" r="0" t="0"/>
          <a:stretch/>
        </p:blipFill>
        <p:spPr>
          <a:xfrm>
            <a:off x="3082019" y="2504430"/>
            <a:ext cx="2979962" cy="2979962"/>
          </a:xfrm>
          <a:prstGeom prst="rect">
            <a:avLst/>
          </a:prstGeom>
          <a:noFill/>
          <a:ln>
            <a:noFill/>
          </a:ln>
        </p:spPr>
      </p:pic>
      <p:sp>
        <p:nvSpPr>
          <p:cNvPr id="359" name="Google Shape;359;p30"/>
          <p:cNvSpPr txBox="1"/>
          <p:nvPr>
            <p:ph idx="1" type="body"/>
          </p:nvPr>
        </p:nvSpPr>
        <p:spPr>
          <a:xfrm>
            <a:off x="5758375" y="2121025"/>
            <a:ext cx="28305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Cadena de suministro</a:t>
            </a:r>
            <a:endParaRPr/>
          </a:p>
        </p:txBody>
      </p:sp>
      <p:sp>
        <p:nvSpPr>
          <p:cNvPr id="360" name="Google Shape;360;p30"/>
          <p:cNvSpPr txBox="1"/>
          <p:nvPr>
            <p:ph idx="1" type="body"/>
          </p:nvPr>
        </p:nvSpPr>
        <p:spPr>
          <a:xfrm>
            <a:off x="6243150" y="2834975"/>
            <a:ext cx="19137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Exchanges</a:t>
            </a:r>
            <a:endParaRPr/>
          </a:p>
        </p:txBody>
      </p:sp>
      <p:sp>
        <p:nvSpPr>
          <p:cNvPr id="361" name="Google Shape;361;p30"/>
          <p:cNvSpPr txBox="1"/>
          <p:nvPr>
            <p:ph idx="1" type="body"/>
          </p:nvPr>
        </p:nvSpPr>
        <p:spPr>
          <a:xfrm>
            <a:off x="968275" y="2834975"/>
            <a:ext cx="17187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Remesas</a:t>
            </a:r>
            <a:endParaRPr/>
          </a:p>
        </p:txBody>
      </p:sp>
      <p:sp>
        <p:nvSpPr>
          <p:cNvPr id="362" name="Google Shape;362;p30"/>
          <p:cNvSpPr txBox="1"/>
          <p:nvPr>
            <p:ph idx="1" type="body"/>
          </p:nvPr>
        </p:nvSpPr>
        <p:spPr>
          <a:xfrm>
            <a:off x="433725" y="3532613"/>
            <a:ext cx="33312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Pagos/compras online</a:t>
            </a:r>
            <a:br>
              <a:rPr b="1" lang="en-US">
                <a:solidFill>
                  <a:srgbClr val="000000"/>
                </a:solidFill>
              </a:rPr>
            </a:br>
            <a:endParaRPr/>
          </a:p>
        </p:txBody>
      </p:sp>
      <p:sp>
        <p:nvSpPr>
          <p:cNvPr id="363" name="Google Shape;363;p30"/>
          <p:cNvSpPr txBox="1"/>
          <p:nvPr>
            <p:ph idx="1" type="body"/>
          </p:nvPr>
        </p:nvSpPr>
        <p:spPr>
          <a:xfrm>
            <a:off x="5916625" y="3532625"/>
            <a:ext cx="29799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Margen descentralizado</a:t>
            </a:r>
            <a:br>
              <a:rPr b="1" lang="en-US">
                <a:solidFill>
                  <a:srgbClr val="000000"/>
                </a:solidFill>
              </a:rPr>
            </a:br>
            <a:endParaRPr/>
          </a:p>
        </p:txBody>
      </p:sp>
      <p:sp>
        <p:nvSpPr>
          <p:cNvPr id="364" name="Google Shape;364;p30"/>
          <p:cNvSpPr txBox="1"/>
          <p:nvPr>
            <p:ph idx="1" type="body"/>
          </p:nvPr>
        </p:nvSpPr>
        <p:spPr>
          <a:xfrm>
            <a:off x="1351075" y="2238525"/>
            <a:ext cx="16041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Préstamos</a:t>
            </a:r>
            <a:endParaRPr/>
          </a:p>
        </p:txBody>
      </p:sp>
      <p:sp>
        <p:nvSpPr>
          <p:cNvPr id="365" name="Google Shape;365;p30"/>
          <p:cNvSpPr txBox="1"/>
          <p:nvPr>
            <p:ph idx="1" type="body"/>
          </p:nvPr>
        </p:nvSpPr>
        <p:spPr>
          <a:xfrm>
            <a:off x="5711925" y="4230275"/>
            <a:ext cx="33312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rPr>
              <a:t>Mercados de predicción</a:t>
            </a:r>
            <a:endParaRPr b="1">
              <a:solidFill>
                <a:srgbClr val="00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4"/>
                                        </p:tgtEl>
                                        <p:attrNameLst>
                                          <p:attrName>style.visibility</p:attrName>
                                        </p:attrNameLst>
                                      </p:cBhvr>
                                      <p:to>
                                        <p:strVal val="visible"/>
                                      </p:to>
                                    </p:set>
                                    <p:animEffect filter="fade" transition="in">
                                      <p:cBhvr>
                                        <p:cTn dur="1000"/>
                                        <p:tgtEl>
                                          <p:spTgt spid="3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gtEl>
                                        <p:attrNameLst>
                                          <p:attrName>style.visibility</p:attrName>
                                        </p:attrNameLst>
                                      </p:cBhvr>
                                      <p:to>
                                        <p:strVal val="visible"/>
                                      </p:to>
                                    </p:set>
                                    <p:animEffect filter="fade" transition="in">
                                      <p:cBhvr>
                                        <p:cTn dur="1000"/>
                                        <p:tgtEl>
                                          <p:spTgt spid="3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1000"/>
                                        <p:tgtEl>
                                          <p:spTgt spid="3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0"/>
                                        </p:tgtEl>
                                        <p:attrNameLst>
                                          <p:attrName>style.visibility</p:attrName>
                                        </p:attrNameLst>
                                      </p:cBhvr>
                                      <p:to>
                                        <p:strVal val="visible"/>
                                      </p:to>
                                    </p:set>
                                    <p:animEffect filter="fade" transition="in">
                                      <p:cBhvr>
                                        <p:cTn dur="1000"/>
                                        <p:tgtEl>
                                          <p:spTgt spid="3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3"/>
                                        </p:tgtEl>
                                        <p:attrNameLst>
                                          <p:attrName>style.visibility</p:attrName>
                                        </p:attrNameLst>
                                      </p:cBhvr>
                                      <p:to>
                                        <p:strVal val="visible"/>
                                      </p:to>
                                    </p:set>
                                    <p:animEffect filter="fade" transition="in">
                                      <p:cBhvr>
                                        <p:cTn dur="1000"/>
                                        <p:tgtEl>
                                          <p:spTgt spid="3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69" name="Shape 369"/>
        <p:cNvGrpSpPr/>
        <p:nvPr/>
      </p:nvGrpSpPr>
      <p:grpSpPr>
        <a:xfrm>
          <a:off x="0" y="0"/>
          <a:ext cx="0" cy="0"/>
          <a:chOff x="0" y="0"/>
          <a:chExt cx="0" cy="0"/>
        </a:xfrm>
      </p:grpSpPr>
      <p:sp>
        <p:nvSpPr>
          <p:cNvPr id="370" name="Google Shape;370;p31"/>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Métricas del Dai</a:t>
            </a:r>
            <a:endParaRPr/>
          </a:p>
        </p:txBody>
      </p:sp>
      <p:sp>
        <p:nvSpPr>
          <p:cNvPr id="371" name="Google Shape;371;p31"/>
          <p:cNvSpPr txBox="1"/>
          <p:nvPr>
            <p:ph type="title"/>
          </p:nvPr>
        </p:nvSpPr>
        <p:spPr>
          <a:xfrm>
            <a:off x="4578075" y="101125"/>
            <a:ext cx="2000400" cy="11031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None/>
            </a:pPr>
            <a:r>
              <a:rPr lang="en-US" sz="1600">
                <a:solidFill>
                  <a:srgbClr val="546979"/>
                </a:solidFill>
              </a:rPr>
              <a:t>CDPs abiertos</a:t>
            </a:r>
            <a:endParaRPr sz="1600">
              <a:solidFill>
                <a:srgbClr val="546979"/>
              </a:solidFill>
            </a:endParaRPr>
          </a:p>
          <a:p>
            <a:pPr indent="0" lvl="0" marL="0" rtl="0" algn="l">
              <a:spcBef>
                <a:spcPts val="0"/>
              </a:spcBef>
              <a:spcAft>
                <a:spcPts val="0"/>
              </a:spcAft>
              <a:buNone/>
            </a:pPr>
            <a:r>
              <a:t/>
            </a:r>
            <a:endParaRPr sz="1600">
              <a:solidFill>
                <a:srgbClr val="546979"/>
              </a:solidFill>
            </a:endParaRPr>
          </a:p>
          <a:p>
            <a:pPr indent="0" lvl="0" marL="0" rtl="0" algn="l">
              <a:spcBef>
                <a:spcPts val="0"/>
              </a:spcBef>
              <a:spcAft>
                <a:spcPts val="0"/>
              </a:spcAft>
              <a:buNone/>
            </a:pPr>
            <a:r>
              <a:rPr b="0" lang="en-US" sz="1600">
                <a:solidFill>
                  <a:srgbClr val="546979"/>
                </a:solidFill>
              </a:rPr>
              <a:t>2013      actual</a:t>
            </a:r>
            <a:endParaRPr b="0" sz="1600">
              <a:solidFill>
                <a:srgbClr val="546979"/>
              </a:solidFill>
            </a:endParaRPr>
          </a:p>
          <a:p>
            <a:pPr indent="0" lvl="0" marL="0" rtl="0" algn="l">
              <a:spcBef>
                <a:spcPts val="0"/>
              </a:spcBef>
              <a:spcAft>
                <a:spcPts val="0"/>
              </a:spcAft>
              <a:buNone/>
            </a:pPr>
            <a:r>
              <a:rPr b="0" lang="en-US" sz="1600">
                <a:solidFill>
                  <a:srgbClr val="546979"/>
                </a:solidFill>
              </a:rPr>
              <a:t>3235      total</a:t>
            </a:r>
            <a:endParaRPr b="0" sz="1600">
              <a:solidFill>
                <a:srgbClr val="546979"/>
              </a:solidFill>
            </a:endParaRPr>
          </a:p>
        </p:txBody>
      </p:sp>
      <p:sp>
        <p:nvSpPr>
          <p:cNvPr id="372" name="Google Shape;372;p31"/>
          <p:cNvSpPr txBox="1"/>
          <p:nvPr>
            <p:ph type="title"/>
          </p:nvPr>
        </p:nvSpPr>
        <p:spPr>
          <a:xfrm>
            <a:off x="6732900" y="77875"/>
            <a:ext cx="2312700" cy="11496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None/>
            </a:pPr>
            <a:r>
              <a:rPr lang="en-US" sz="1600">
                <a:solidFill>
                  <a:srgbClr val="546979"/>
                </a:solidFill>
              </a:rPr>
              <a:t>Dai creado</a:t>
            </a:r>
            <a:endParaRPr sz="1600">
              <a:solidFill>
                <a:srgbClr val="546979"/>
              </a:solidFill>
            </a:endParaRPr>
          </a:p>
          <a:p>
            <a:pPr indent="0" lvl="0" marL="0" rtl="0" algn="l">
              <a:spcBef>
                <a:spcPts val="0"/>
              </a:spcBef>
              <a:spcAft>
                <a:spcPts val="0"/>
              </a:spcAft>
              <a:buNone/>
            </a:pPr>
            <a:r>
              <a:t/>
            </a:r>
            <a:endParaRPr sz="1600">
              <a:solidFill>
                <a:srgbClr val="546979"/>
              </a:solidFill>
            </a:endParaRPr>
          </a:p>
          <a:p>
            <a:pPr indent="0" lvl="0" marL="0" rtl="0" algn="l">
              <a:spcBef>
                <a:spcPts val="0"/>
              </a:spcBef>
              <a:spcAft>
                <a:spcPts val="0"/>
              </a:spcAft>
              <a:buNone/>
            </a:pPr>
            <a:r>
              <a:rPr b="0" lang="en-US" sz="1600">
                <a:solidFill>
                  <a:srgbClr val="546979"/>
                </a:solidFill>
              </a:rPr>
              <a:t>62,941,134       actual</a:t>
            </a:r>
            <a:endParaRPr b="0" sz="1600">
              <a:solidFill>
                <a:srgbClr val="546979"/>
              </a:solidFill>
            </a:endParaRPr>
          </a:p>
          <a:p>
            <a:pPr indent="0" lvl="0" marL="0" rtl="0" algn="l">
              <a:spcBef>
                <a:spcPts val="0"/>
              </a:spcBef>
              <a:spcAft>
                <a:spcPts val="0"/>
              </a:spcAft>
              <a:buNone/>
            </a:pPr>
            <a:r>
              <a:rPr b="0" lang="en-US" sz="1600">
                <a:solidFill>
                  <a:srgbClr val="546979"/>
                </a:solidFill>
              </a:rPr>
              <a:t>137,075,350     total</a:t>
            </a:r>
            <a:endParaRPr b="0" sz="1600">
              <a:solidFill>
                <a:srgbClr val="546979"/>
              </a:solidFill>
            </a:endParaRPr>
          </a:p>
        </p:txBody>
      </p:sp>
      <p:pic>
        <p:nvPicPr>
          <p:cNvPr id="373" name="Google Shape;373;p31"/>
          <p:cNvPicPr preferRelativeResize="0"/>
          <p:nvPr/>
        </p:nvPicPr>
        <p:blipFill>
          <a:blip r:embed="rId3">
            <a:alphaModFix/>
          </a:blip>
          <a:stretch>
            <a:fillRect/>
          </a:stretch>
        </p:blipFill>
        <p:spPr>
          <a:xfrm>
            <a:off x="381000" y="1379875"/>
            <a:ext cx="8277677" cy="3611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76" name="Shape 76"/>
        <p:cNvGrpSpPr/>
        <p:nvPr/>
      </p:nvGrpSpPr>
      <p:grpSpPr>
        <a:xfrm>
          <a:off x="0" y="0"/>
          <a:ext cx="0" cy="0"/>
          <a:chOff x="0" y="0"/>
          <a:chExt cx="0" cy="0"/>
        </a:xfrm>
      </p:grpSpPr>
      <p:sp>
        <p:nvSpPr>
          <p:cNvPr id="77" name="Google Shape;77;p1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4"/>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Agenda</a:t>
            </a:r>
            <a:endParaRPr/>
          </a:p>
        </p:txBody>
      </p:sp>
      <p:sp>
        <p:nvSpPr>
          <p:cNvPr id="79" name="Google Shape;79;p14"/>
          <p:cNvSpPr txBox="1"/>
          <p:nvPr>
            <p:ph type="title"/>
          </p:nvPr>
        </p:nvSpPr>
        <p:spPr>
          <a:xfrm>
            <a:off x="964400" y="1375500"/>
            <a:ext cx="5884800" cy="3493500"/>
          </a:xfrm>
          <a:prstGeom prst="rect">
            <a:avLst/>
          </a:prstGeom>
          <a:noFill/>
          <a:ln>
            <a:noFill/>
          </a:ln>
        </p:spPr>
        <p:txBody>
          <a:bodyPr anchorCtr="0" anchor="b" bIns="91400" lIns="91400" spcFirstLastPara="1" rIns="91400" wrap="square" tIns="91400">
            <a:noAutofit/>
          </a:bodyPr>
          <a:lstStyle/>
          <a:p>
            <a:pPr indent="-330200" lvl="0" marL="457200" rtl="0" algn="l">
              <a:spcBef>
                <a:spcPts val="0"/>
              </a:spcBef>
              <a:spcAft>
                <a:spcPts val="0"/>
              </a:spcAft>
              <a:buClr>
                <a:srgbClr val="546979"/>
              </a:buClr>
              <a:buSzPts val="1600"/>
              <a:buAutoNum type="arabicPeriod"/>
            </a:pPr>
            <a:r>
              <a:rPr lang="en-US" sz="1600">
                <a:solidFill>
                  <a:srgbClr val="546979"/>
                </a:solidFill>
              </a:rPr>
              <a:t>Buen dinero</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Problemas con la inestabilidad</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MakerDAO</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Dinámicas del Dai</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Otros tipos de moneda estable</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Métricas del Dai</a:t>
            </a:r>
            <a:endParaRPr sz="1600">
              <a:solidFill>
                <a:srgbClr val="546979"/>
              </a:solidFill>
            </a:endParaRPr>
          </a:p>
          <a:p>
            <a:pPr indent="0" lvl="0" marL="1371600" rtl="0" algn="l">
              <a:spcBef>
                <a:spcPts val="0"/>
              </a:spcBef>
              <a:spcAft>
                <a:spcPts val="0"/>
              </a:spcAft>
              <a:buNone/>
            </a:pPr>
            <a:r>
              <a:t/>
            </a:r>
            <a:endParaRPr sz="1600">
              <a:solidFill>
                <a:srgbClr val="546979"/>
              </a:solidFill>
            </a:endParaRPr>
          </a:p>
          <a:p>
            <a:pPr indent="-330200" lvl="0" marL="457200" rtl="0" algn="l">
              <a:spcBef>
                <a:spcPts val="0"/>
              </a:spcBef>
              <a:spcAft>
                <a:spcPts val="0"/>
              </a:spcAft>
              <a:buClr>
                <a:srgbClr val="546979"/>
              </a:buClr>
              <a:buSzPts val="1600"/>
              <a:buAutoNum type="arabicPeriod"/>
            </a:pPr>
            <a:r>
              <a:rPr lang="en-US" sz="1600">
                <a:solidFill>
                  <a:srgbClr val="546979"/>
                </a:solidFill>
              </a:rPr>
              <a:t>El camino a seguir</a:t>
            </a:r>
            <a:endParaRPr sz="1600">
              <a:solidFill>
                <a:srgbClr val="54697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77" name="Shape 377"/>
        <p:cNvGrpSpPr/>
        <p:nvPr/>
      </p:nvGrpSpPr>
      <p:grpSpPr>
        <a:xfrm>
          <a:off x="0" y="0"/>
          <a:ext cx="0" cy="0"/>
          <a:chOff x="0" y="0"/>
          <a:chExt cx="0" cy="0"/>
        </a:xfrm>
      </p:grpSpPr>
      <p:sp>
        <p:nvSpPr>
          <p:cNvPr id="378" name="Google Shape;378;p32"/>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2"/>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2"/>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Una moneda estable duradera</a:t>
            </a:r>
            <a:endParaRPr/>
          </a:p>
        </p:txBody>
      </p:sp>
      <p:pic>
        <p:nvPicPr>
          <p:cNvPr descr="Shape 210" id="381" name="Google Shape;381;p32"/>
          <p:cNvPicPr preferRelativeResize="0"/>
          <p:nvPr/>
        </p:nvPicPr>
        <p:blipFill rotWithShape="1">
          <a:blip r:embed="rId3">
            <a:alphaModFix/>
          </a:blip>
          <a:srcRect b="0" l="0" r="0" t="0"/>
          <a:stretch/>
        </p:blipFill>
        <p:spPr>
          <a:xfrm>
            <a:off x="3650371" y="2336196"/>
            <a:ext cx="1593205" cy="1593210"/>
          </a:xfrm>
          <a:prstGeom prst="rect">
            <a:avLst/>
          </a:prstGeom>
          <a:noFill/>
          <a:ln>
            <a:noFill/>
          </a:ln>
        </p:spPr>
      </p:pic>
      <p:pic>
        <p:nvPicPr>
          <p:cNvPr descr="Shape 211" id="382" name="Google Shape;382;p32"/>
          <p:cNvPicPr preferRelativeResize="0"/>
          <p:nvPr/>
        </p:nvPicPr>
        <p:blipFill rotWithShape="1">
          <a:blip r:embed="rId4">
            <a:alphaModFix/>
          </a:blip>
          <a:srcRect b="0" l="0" r="0" t="0"/>
          <a:stretch/>
        </p:blipFill>
        <p:spPr>
          <a:xfrm>
            <a:off x="8003499" y="0"/>
            <a:ext cx="1140501" cy="1140500"/>
          </a:xfrm>
          <a:prstGeom prst="rect">
            <a:avLst/>
          </a:prstGeom>
          <a:noFill/>
          <a:ln>
            <a:noFill/>
          </a:ln>
        </p:spPr>
      </p:pic>
      <p:sp>
        <p:nvSpPr>
          <p:cNvPr id="383" name="Google Shape;383;p32"/>
          <p:cNvSpPr txBox="1"/>
          <p:nvPr/>
        </p:nvSpPr>
        <p:spPr>
          <a:xfrm>
            <a:off x="471900" y="2626075"/>
            <a:ext cx="2311200" cy="14205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Multi-colateral: </a:t>
            </a:r>
            <a:endParaRPr/>
          </a:p>
          <a:p>
            <a:pPr indent="0" lvl="0" marL="0" marR="0" rtl="0" algn="l">
              <a:lnSpc>
                <a:spcPct val="115000"/>
              </a:lnSpc>
              <a:spcBef>
                <a:spcPts val="0"/>
              </a:spcBef>
              <a:spcAft>
                <a:spcPts val="0"/>
              </a:spcAft>
              <a:buClr>
                <a:srgbClr val="000000"/>
              </a:buClr>
              <a:buSzPts val="1800"/>
              <a:buFont typeface="Helvetica Neue"/>
              <a:buNone/>
            </a:pPr>
            <a:r>
              <a:rPr lang="en-US" sz="1800">
                <a:latin typeface="Helvetica Neue"/>
                <a:ea typeface="Helvetica Neue"/>
                <a:cs typeface="Helvetica Neue"/>
                <a:sym typeface="Helvetica Neue"/>
              </a:rPr>
              <a:t>Resistencia ante los eventos “black swan”</a:t>
            </a:r>
            <a:r>
              <a:rPr b="0" i="0" lang="en-US" sz="1800" u="none" cap="none" strike="noStrike">
                <a:solidFill>
                  <a:srgbClr val="000000"/>
                </a:solidFill>
                <a:latin typeface="Helvetica Neue"/>
                <a:ea typeface="Helvetica Neue"/>
                <a:cs typeface="Helvetica Neue"/>
                <a:sym typeface="Helvetica Neue"/>
              </a:rPr>
              <a:t>.</a:t>
            </a:r>
            <a:endParaRPr/>
          </a:p>
        </p:txBody>
      </p:sp>
      <p:sp>
        <p:nvSpPr>
          <p:cNvPr id="384" name="Google Shape;384;p32"/>
          <p:cNvSpPr txBox="1"/>
          <p:nvPr/>
        </p:nvSpPr>
        <p:spPr>
          <a:xfrm>
            <a:off x="5768150" y="2390425"/>
            <a:ext cx="2925900" cy="1656000"/>
          </a:xfrm>
          <a:prstGeom prst="rect">
            <a:avLst/>
          </a:prstGeom>
          <a:noFill/>
          <a:ln>
            <a:noFill/>
          </a:ln>
        </p:spPr>
        <p:txBody>
          <a:bodyPr anchorCtr="0" anchor="t" bIns="45700" lIns="45700" spcFirstLastPara="1" rIns="45700" wrap="square" tIns="45700">
            <a:noAutofit/>
          </a:bodyPr>
          <a:lstStyle/>
          <a:p>
            <a:pPr indent="0" lvl="0" marL="0" marR="0" rtl="0" algn="l">
              <a:lnSpc>
                <a:spcPct val="115000"/>
              </a:lnSpc>
              <a:spcBef>
                <a:spcPts val="0"/>
              </a:spcBef>
              <a:spcAft>
                <a:spcPts val="0"/>
              </a:spcAft>
              <a:buClr>
                <a:srgbClr val="000000"/>
              </a:buClr>
              <a:buSzPts val="1800"/>
              <a:buFont typeface="Helvetica Neue"/>
              <a:buNone/>
            </a:pPr>
            <a:r>
              <a:rPr b="1" lang="en-US" sz="1800">
                <a:latin typeface="Helvetica Neue"/>
                <a:ea typeface="Helvetica Neue"/>
                <a:cs typeface="Helvetica Neue"/>
                <a:sym typeface="Helvetica Neue"/>
              </a:rPr>
              <a:t>Sobre colateralizadas:</a:t>
            </a:r>
            <a:endParaRPr/>
          </a:p>
          <a:p>
            <a:pPr indent="0" lvl="0" marL="0" marR="0" rtl="0" algn="l">
              <a:lnSpc>
                <a:spcPct val="115000"/>
              </a:lnSpc>
              <a:spcBef>
                <a:spcPts val="0"/>
              </a:spcBef>
              <a:spcAft>
                <a:spcPts val="0"/>
              </a:spcAft>
              <a:buClr>
                <a:srgbClr val="000000"/>
              </a:buClr>
              <a:buSzPts val="1800"/>
              <a:buFont typeface="Helvetica Neue"/>
              <a:buNone/>
            </a:pPr>
            <a:r>
              <a:rPr lang="en-US" sz="1800">
                <a:latin typeface="Helvetica Neue"/>
                <a:ea typeface="Helvetica Neue"/>
                <a:cs typeface="Helvetica Neue"/>
                <a:sym typeface="Helvetica Neue"/>
              </a:rPr>
              <a:t>Siempre hay </a:t>
            </a:r>
            <a:r>
              <a:rPr lang="en-US" sz="1800">
                <a:latin typeface="Helvetica Neue"/>
                <a:ea typeface="Helvetica Neue"/>
                <a:cs typeface="Helvetica Neue"/>
                <a:sym typeface="Helvetica Neue"/>
              </a:rPr>
              <a:t>más</a:t>
            </a:r>
            <a:r>
              <a:rPr lang="en-US" sz="1800">
                <a:latin typeface="Helvetica Neue"/>
                <a:ea typeface="Helvetica Neue"/>
                <a:cs typeface="Helvetica Neue"/>
                <a:sym typeface="Helvetica Neue"/>
              </a:rPr>
              <a:t> dinero respaldando el Dai que el Dai que existe en </a:t>
            </a:r>
            <a:r>
              <a:rPr lang="en-US" sz="1800">
                <a:latin typeface="Helvetica Neue"/>
                <a:ea typeface="Helvetica Neue"/>
                <a:cs typeface="Helvetica Neue"/>
                <a:sym typeface="Helvetica Neue"/>
              </a:rPr>
              <a:t>circulación</a:t>
            </a:r>
            <a:r>
              <a:rPr lang="en-US" sz="1800">
                <a:latin typeface="Helvetica Neue"/>
                <a:ea typeface="Helvetica Neue"/>
                <a:cs typeface="Helvetica Neue"/>
                <a:sym typeface="Helvetica Neue"/>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88" name="Shape 388"/>
        <p:cNvGrpSpPr/>
        <p:nvPr/>
      </p:nvGrpSpPr>
      <p:grpSpPr>
        <a:xfrm>
          <a:off x="0" y="0"/>
          <a:ext cx="0" cy="0"/>
          <a:chOff x="0" y="0"/>
          <a:chExt cx="0" cy="0"/>
        </a:xfrm>
      </p:grpSpPr>
      <p:sp>
        <p:nvSpPr>
          <p:cNvPr id="389" name="Google Shape;389;p33"/>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3"/>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3"/>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a:t>Una moneda estable duradera</a:t>
            </a:r>
            <a:endParaRPr/>
          </a:p>
        </p:txBody>
      </p:sp>
      <p:sp>
        <p:nvSpPr>
          <p:cNvPr id="392" name="Google Shape;392;p33"/>
          <p:cNvSpPr txBox="1"/>
          <p:nvPr/>
        </p:nvSpPr>
        <p:spPr>
          <a:xfrm>
            <a:off x="546474" y="1603499"/>
            <a:ext cx="3814414" cy="1771621"/>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Multi-colateral: </a:t>
            </a:r>
            <a:endParaRPr/>
          </a:p>
          <a:p>
            <a:pPr indent="0" lvl="0" marL="0" marR="0" rtl="0" algn="l">
              <a:lnSpc>
                <a:spcPct val="115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Resistencia ante los eventos “black swan”</a:t>
            </a:r>
            <a:r>
              <a:rPr b="0" i="0" lang="en-US" sz="2400" u="none" cap="none" strike="noStrike">
                <a:solidFill>
                  <a:srgbClr val="000000"/>
                </a:solidFill>
                <a:latin typeface="Helvetica Neue"/>
                <a:ea typeface="Helvetica Neue"/>
                <a:cs typeface="Helvetica Neue"/>
                <a:sym typeface="Helvetica Neue"/>
              </a:rPr>
              <a:t>.</a:t>
            </a:r>
            <a:endParaRPr/>
          </a:p>
        </p:txBody>
      </p:sp>
      <p:pic>
        <p:nvPicPr>
          <p:cNvPr descr="Shape 185" id="393" name="Google Shape;393;p33"/>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pic>
        <p:nvPicPr>
          <p:cNvPr descr="Blocks-09.png" id="394" name="Google Shape;394;p33"/>
          <p:cNvPicPr preferRelativeResize="0"/>
          <p:nvPr/>
        </p:nvPicPr>
        <p:blipFill rotWithShape="1">
          <a:blip r:embed="rId4">
            <a:alphaModFix/>
          </a:blip>
          <a:srcRect b="0" l="0" r="0" t="0"/>
          <a:stretch/>
        </p:blipFill>
        <p:spPr>
          <a:xfrm>
            <a:off x="4144863" y="1501899"/>
            <a:ext cx="4377549" cy="385015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98" name="Shape 398"/>
        <p:cNvGrpSpPr/>
        <p:nvPr/>
      </p:nvGrpSpPr>
      <p:grpSpPr>
        <a:xfrm>
          <a:off x="0" y="0"/>
          <a:ext cx="0" cy="0"/>
          <a:chOff x="0" y="0"/>
          <a:chExt cx="0" cy="0"/>
        </a:xfrm>
      </p:grpSpPr>
      <p:sp>
        <p:nvSpPr>
          <p:cNvPr id="399" name="Google Shape;399;p34"/>
          <p:cNvSpPr/>
          <p:nvPr/>
        </p:nvSpPr>
        <p:spPr>
          <a:xfrm flipH="1" rot="10800000">
            <a:off x="0" y="12933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4"/>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a:t>Una moneda estable duradera</a:t>
            </a:r>
            <a:endParaRPr/>
          </a:p>
        </p:txBody>
      </p:sp>
      <p:sp>
        <p:nvSpPr>
          <p:cNvPr id="402" name="Google Shape;402;p34"/>
          <p:cNvSpPr txBox="1"/>
          <p:nvPr/>
        </p:nvSpPr>
        <p:spPr>
          <a:xfrm>
            <a:off x="549825" y="1605874"/>
            <a:ext cx="3874800" cy="23475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Over collateralized: </a:t>
            </a:r>
            <a:endParaRPr/>
          </a:p>
          <a:p>
            <a:pPr indent="0" lvl="0" marL="0" marR="0" rtl="0" algn="l">
              <a:lnSpc>
                <a:spcPct val="115000"/>
              </a:lnSpc>
              <a:spcBef>
                <a:spcPts val="0"/>
              </a:spcBef>
              <a:spcAft>
                <a:spcPts val="0"/>
              </a:spcAft>
              <a:buClr>
                <a:srgbClr val="000000"/>
              </a:buClr>
              <a:buSzPts val="2400"/>
              <a:buFont typeface="Helvetica Neue"/>
              <a:buNone/>
            </a:pPr>
            <a:r>
              <a:rPr lang="en-US" sz="2400">
                <a:latin typeface="Helvetica Neue"/>
                <a:ea typeface="Helvetica Neue"/>
                <a:cs typeface="Helvetica Neue"/>
                <a:sym typeface="Helvetica Neue"/>
              </a:rPr>
              <a:t>Siempre hay más dinero respaldando el Dai que el Dai que existe en circulación.</a:t>
            </a:r>
            <a:endParaRPr/>
          </a:p>
        </p:txBody>
      </p:sp>
      <p:pic>
        <p:nvPicPr>
          <p:cNvPr descr="Shape 192" id="403" name="Google Shape;403;p34"/>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descr="Collateral-11.png" id="404" name="Google Shape;404;p34"/>
          <p:cNvPicPr preferRelativeResize="0"/>
          <p:nvPr/>
        </p:nvPicPr>
        <p:blipFill rotWithShape="1">
          <a:blip r:embed="rId4">
            <a:alphaModFix/>
          </a:blip>
          <a:srcRect b="0" l="0" r="0" t="0"/>
          <a:stretch/>
        </p:blipFill>
        <p:spPr>
          <a:xfrm>
            <a:off x="4472511" y="1407825"/>
            <a:ext cx="4673335" cy="362119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408" name="Shape 408"/>
        <p:cNvGrpSpPr/>
        <p:nvPr/>
      </p:nvGrpSpPr>
      <p:grpSpPr>
        <a:xfrm>
          <a:off x="0" y="0"/>
          <a:ext cx="0" cy="0"/>
          <a:chOff x="0" y="0"/>
          <a:chExt cx="0" cy="0"/>
        </a:xfrm>
      </p:grpSpPr>
      <p:sp>
        <p:nvSpPr>
          <p:cNvPr id="409" name="Google Shape;409;p3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5"/>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Línea</a:t>
            </a:r>
            <a:r>
              <a:rPr lang="en-US"/>
              <a:t> de tiempo</a:t>
            </a:r>
            <a:endParaRPr/>
          </a:p>
        </p:txBody>
      </p:sp>
      <p:pic>
        <p:nvPicPr>
          <p:cNvPr descr="Shape 115" id="411" name="Google Shape;411;p35"/>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cxnSp>
        <p:nvCxnSpPr>
          <p:cNvPr id="412" name="Google Shape;412;p35"/>
          <p:cNvCxnSpPr/>
          <p:nvPr/>
        </p:nvCxnSpPr>
        <p:spPr>
          <a:xfrm>
            <a:off x="749824" y="2054999"/>
            <a:ext cx="7591200" cy="25800"/>
          </a:xfrm>
          <a:prstGeom prst="straightConnector1">
            <a:avLst/>
          </a:prstGeom>
          <a:noFill/>
          <a:ln cap="flat" cmpd="sng" w="25400">
            <a:solidFill>
              <a:srgbClr val="424242"/>
            </a:solidFill>
            <a:prstDash val="solid"/>
            <a:miter lim="400000"/>
            <a:headEnd len="sm" w="sm" type="none"/>
            <a:tailEnd len="sm" w="sm" type="none"/>
          </a:ln>
        </p:spPr>
      </p:cxnSp>
      <p:sp>
        <p:nvSpPr>
          <p:cNvPr id="413" name="Google Shape;413;p35"/>
          <p:cNvSpPr txBox="1"/>
          <p:nvPr/>
        </p:nvSpPr>
        <p:spPr>
          <a:xfrm rot="-1200293">
            <a:off x="876307" y="2331603"/>
            <a:ext cx="1416252" cy="61459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b="0" i="0" lang="en-US" sz="1400" u="none" cap="none" strike="noStrike">
                <a:solidFill>
                  <a:srgbClr val="000000"/>
                </a:solidFill>
                <a:latin typeface="Helvetica Neue"/>
                <a:ea typeface="Helvetica Neue"/>
                <a:cs typeface="Helvetica Neue"/>
                <a:sym typeface="Helvetica Neue"/>
              </a:rPr>
              <a:t>D</a:t>
            </a:r>
            <a:r>
              <a:rPr lang="en-US">
                <a:latin typeface="Helvetica Neue"/>
                <a:ea typeface="Helvetica Neue"/>
                <a:cs typeface="Helvetica Neue"/>
                <a:sym typeface="Helvetica Neue"/>
              </a:rPr>
              <a:t>iciembre</a:t>
            </a:r>
            <a:r>
              <a:rPr b="0" i="0" lang="en-US" sz="1400" u="none" cap="none" strike="noStrike">
                <a:solidFill>
                  <a:srgbClr val="000000"/>
                </a:solidFill>
                <a:latin typeface="Helvetica Neue"/>
                <a:ea typeface="Helvetica Neue"/>
                <a:cs typeface="Helvetica Neue"/>
                <a:sym typeface="Helvetica Neue"/>
              </a:rPr>
              <a:t> 2016</a:t>
            </a:r>
            <a:endParaRPr/>
          </a:p>
        </p:txBody>
      </p:sp>
      <p:sp>
        <p:nvSpPr>
          <p:cNvPr id="414" name="Google Shape;414;p35"/>
          <p:cNvSpPr txBox="1"/>
          <p:nvPr/>
        </p:nvSpPr>
        <p:spPr>
          <a:xfrm rot="-1200007">
            <a:off x="4083733" y="2338145"/>
            <a:ext cx="1726204" cy="39878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lang="en-US">
                <a:latin typeface="Helvetica Neue"/>
                <a:ea typeface="Helvetica Neue"/>
                <a:cs typeface="Helvetica Neue"/>
                <a:sym typeface="Helvetica Neue"/>
              </a:rPr>
              <a:t>Diciembre</a:t>
            </a:r>
            <a:r>
              <a:rPr b="0" i="0" lang="en-US" sz="1400" u="none" cap="none" strike="noStrike">
                <a:solidFill>
                  <a:srgbClr val="000000"/>
                </a:solidFill>
                <a:latin typeface="Helvetica Neue"/>
                <a:ea typeface="Helvetica Neue"/>
                <a:cs typeface="Helvetica Neue"/>
                <a:sym typeface="Helvetica Neue"/>
              </a:rPr>
              <a:t> 2017</a:t>
            </a:r>
            <a:endParaRPr/>
          </a:p>
        </p:txBody>
      </p:sp>
      <p:sp>
        <p:nvSpPr>
          <p:cNvPr id="415" name="Google Shape;415;p35"/>
          <p:cNvSpPr txBox="1"/>
          <p:nvPr/>
        </p:nvSpPr>
        <p:spPr>
          <a:xfrm rot="-1200009">
            <a:off x="6407285" y="2338177"/>
            <a:ext cx="1896367" cy="398789"/>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000000"/>
              </a:buClr>
              <a:buSzPts val="1400"/>
              <a:buFont typeface="Helvetica Neue"/>
              <a:buNone/>
            </a:pPr>
            <a:r>
              <a:rPr lang="en-US">
                <a:latin typeface="Helvetica Neue"/>
                <a:ea typeface="Helvetica Neue"/>
                <a:cs typeface="Helvetica Neue"/>
                <a:sym typeface="Helvetica Neue"/>
              </a:rPr>
              <a:t>Fin de</a:t>
            </a:r>
            <a:r>
              <a:rPr b="0" i="0" lang="en-US" sz="1400" u="none" cap="none" strike="noStrike">
                <a:solidFill>
                  <a:srgbClr val="000000"/>
                </a:solidFill>
                <a:latin typeface="Helvetica Neue"/>
                <a:ea typeface="Helvetica Neue"/>
                <a:cs typeface="Helvetica Neue"/>
                <a:sym typeface="Helvetica Neue"/>
              </a:rPr>
              <a:t> 2018 </a:t>
            </a:r>
            <a:br>
              <a:rPr b="0" i="0" lang="en-US" sz="1400" u="none" cap="none" strike="noStrike">
                <a:solidFill>
                  <a:srgbClr val="000000"/>
                </a:solidFill>
                <a:latin typeface="Helvetica Neue"/>
                <a:ea typeface="Helvetica Neue"/>
                <a:cs typeface="Helvetica Neue"/>
                <a:sym typeface="Helvetica Neue"/>
              </a:rPr>
            </a:br>
            <a:r>
              <a:rPr b="0" i="0" lang="en-US" sz="1400" u="none" cap="none" strike="noStrike">
                <a:solidFill>
                  <a:srgbClr val="000000"/>
                </a:solidFill>
                <a:latin typeface="Helvetica Neue"/>
                <a:ea typeface="Helvetica Neue"/>
                <a:cs typeface="Helvetica Neue"/>
                <a:sym typeface="Helvetica Neue"/>
              </a:rPr>
              <a:t>(</a:t>
            </a:r>
            <a:r>
              <a:rPr lang="en-US">
                <a:latin typeface="Helvetica Neue"/>
                <a:ea typeface="Helvetica Neue"/>
                <a:cs typeface="Helvetica Neue"/>
                <a:sym typeface="Helvetica Neue"/>
              </a:rPr>
              <a:t>actualmente</a:t>
            </a:r>
            <a:r>
              <a:rPr b="0" i="0" lang="en-US" sz="1400" u="none" cap="none" strike="noStrike">
                <a:solidFill>
                  <a:srgbClr val="000000"/>
                </a:solidFill>
                <a:latin typeface="Helvetica Neue"/>
                <a:ea typeface="Helvetica Neue"/>
                <a:cs typeface="Helvetica Neue"/>
                <a:sym typeface="Helvetica Neue"/>
              </a:rPr>
              <a:t> en Kovan)</a:t>
            </a:r>
            <a:endParaRPr/>
          </a:p>
        </p:txBody>
      </p:sp>
      <p:sp>
        <p:nvSpPr>
          <p:cNvPr id="416" name="Google Shape;416;p35"/>
          <p:cNvSpPr txBox="1"/>
          <p:nvPr/>
        </p:nvSpPr>
        <p:spPr>
          <a:xfrm>
            <a:off x="1192480" y="1561755"/>
            <a:ext cx="12981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Sai (Alpha)</a:t>
            </a:r>
            <a:endParaRPr/>
          </a:p>
        </p:txBody>
      </p:sp>
      <p:sp>
        <p:nvSpPr>
          <p:cNvPr id="417" name="Google Shape;417;p35"/>
          <p:cNvSpPr txBox="1"/>
          <p:nvPr/>
        </p:nvSpPr>
        <p:spPr>
          <a:xfrm>
            <a:off x="4359013" y="1553107"/>
            <a:ext cx="11712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Dai (Beta)</a:t>
            </a:r>
            <a:endParaRPr/>
          </a:p>
        </p:txBody>
      </p:sp>
      <p:sp>
        <p:nvSpPr>
          <p:cNvPr id="418" name="Google Shape;418;p35"/>
          <p:cNvSpPr txBox="1"/>
          <p:nvPr/>
        </p:nvSpPr>
        <p:spPr>
          <a:xfrm>
            <a:off x="6340849" y="1341725"/>
            <a:ext cx="2452800" cy="370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rPr b="1" i="0" lang="en-US" sz="1800" u="none" cap="none" strike="noStrike">
                <a:solidFill>
                  <a:srgbClr val="000000"/>
                </a:solidFill>
                <a:latin typeface="Helvetica Neue"/>
                <a:ea typeface="Helvetica Neue"/>
                <a:cs typeface="Helvetica Neue"/>
                <a:sym typeface="Helvetica Neue"/>
              </a:rPr>
              <a:t>Multi-Collateral Dai (MCD)</a:t>
            </a:r>
            <a:endParaRPr/>
          </a:p>
          <a:p>
            <a:pPr indent="0" lvl="0" marL="0" marR="0" rtl="0" algn="ctr">
              <a:lnSpc>
                <a:spcPct val="100000"/>
              </a:lnSpc>
              <a:spcBef>
                <a:spcPts val="0"/>
              </a:spcBef>
              <a:spcAft>
                <a:spcPts val="0"/>
              </a:spcAft>
              <a:buClr>
                <a:srgbClr val="000000"/>
              </a:buClr>
              <a:buSzPts val="1800"/>
              <a:buFont typeface="Helvetica Neue"/>
              <a:buNone/>
            </a:pPr>
            <a:r>
              <a:t/>
            </a:r>
            <a:endParaRPr b="1" sz="1800">
              <a:latin typeface="Helvetica Neue"/>
              <a:ea typeface="Helvetica Neue"/>
              <a:cs typeface="Helvetica Neue"/>
              <a:sym typeface="Helvetica Neue"/>
            </a:endParaRPr>
          </a:p>
        </p:txBody>
      </p:sp>
      <p:sp>
        <p:nvSpPr>
          <p:cNvPr id="419" name="Google Shape;419;p35"/>
          <p:cNvSpPr/>
          <p:nvPr/>
        </p:nvSpPr>
        <p:spPr>
          <a:xfrm>
            <a:off x="1737700" y="1964100"/>
            <a:ext cx="207600" cy="207600"/>
          </a:xfrm>
          <a:prstGeom prst="ellipse">
            <a:avLst/>
          </a:prstGeom>
          <a:solidFill>
            <a:srgbClr val="41D3A9"/>
          </a:solidFill>
          <a:ln>
            <a:noFill/>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420" name="Google Shape;420;p35"/>
          <p:cNvSpPr/>
          <p:nvPr/>
        </p:nvSpPr>
        <p:spPr>
          <a:xfrm>
            <a:off x="4840777" y="1964100"/>
            <a:ext cx="207600" cy="207600"/>
          </a:xfrm>
          <a:prstGeom prst="ellipse">
            <a:avLst/>
          </a:prstGeom>
          <a:solidFill>
            <a:srgbClr val="41D3A9"/>
          </a:solidFill>
          <a:ln>
            <a:noFill/>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421" name="Google Shape;421;p35"/>
          <p:cNvSpPr/>
          <p:nvPr/>
        </p:nvSpPr>
        <p:spPr>
          <a:xfrm>
            <a:off x="7351100" y="1964100"/>
            <a:ext cx="207600" cy="207600"/>
          </a:xfrm>
          <a:prstGeom prst="ellipse">
            <a:avLst/>
          </a:prstGeom>
          <a:solidFill>
            <a:srgbClr val="41D3A9"/>
          </a:solidFill>
          <a:ln>
            <a:noFill/>
          </a:ln>
          <a:effectLst>
            <a:outerShdw blurRad="38100" rotWithShape="0" dir="5400000" dist="23000">
              <a:srgbClr val="000000">
                <a:alpha val="34900"/>
              </a:srgbClr>
            </a:outerShdw>
          </a:effectLst>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4285F4"/>
              </a:buClr>
              <a:buSzPts val="1400"/>
              <a:buFont typeface="Arial"/>
              <a:buNone/>
            </a:pPr>
            <a:r>
              <a:t/>
            </a:r>
            <a:endParaRPr b="0" i="0" sz="1400" u="none" cap="none" strike="noStrike">
              <a:solidFill>
                <a:srgbClr val="4285F4"/>
              </a:solidFill>
              <a:latin typeface="Arial"/>
              <a:ea typeface="Arial"/>
              <a:cs typeface="Arial"/>
              <a:sym typeface="Arial"/>
            </a:endParaRPr>
          </a:p>
        </p:txBody>
      </p:sp>
      <p:sp>
        <p:nvSpPr>
          <p:cNvPr id="422" name="Google Shape;422;p35"/>
          <p:cNvSpPr txBox="1"/>
          <p:nvPr>
            <p:ph type="title"/>
          </p:nvPr>
        </p:nvSpPr>
        <p:spPr>
          <a:xfrm>
            <a:off x="1686925" y="3453200"/>
            <a:ext cx="1758600" cy="5874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None/>
            </a:pPr>
            <a:r>
              <a:rPr b="0" lang="en-US" sz="1600">
                <a:solidFill>
                  <a:srgbClr val="546979"/>
                </a:solidFill>
              </a:rPr>
              <a:t>Un colateral:</a:t>
            </a:r>
            <a:endParaRPr b="0" sz="1600">
              <a:solidFill>
                <a:srgbClr val="546979"/>
              </a:solidFill>
            </a:endParaRPr>
          </a:p>
          <a:p>
            <a:pPr indent="-330200" lvl="0" marL="457200" rtl="0" algn="l">
              <a:spcBef>
                <a:spcPts val="0"/>
              </a:spcBef>
              <a:spcAft>
                <a:spcPts val="0"/>
              </a:spcAft>
              <a:buClr>
                <a:srgbClr val="546979"/>
              </a:buClr>
              <a:buSzPts val="1600"/>
              <a:buChar char="-"/>
            </a:pPr>
            <a:r>
              <a:rPr b="0" lang="en-US" sz="1600">
                <a:solidFill>
                  <a:srgbClr val="546979"/>
                </a:solidFill>
              </a:rPr>
              <a:t>Ethereum </a:t>
            </a:r>
            <a:endParaRPr b="0" sz="1600">
              <a:solidFill>
                <a:srgbClr val="546979"/>
              </a:solidFill>
            </a:endParaRPr>
          </a:p>
        </p:txBody>
      </p:sp>
      <p:sp>
        <p:nvSpPr>
          <p:cNvPr id="423" name="Google Shape;423;p35"/>
          <p:cNvSpPr txBox="1"/>
          <p:nvPr>
            <p:ph type="title"/>
          </p:nvPr>
        </p:nvSpPr>
        <p:spPr>
          <a:xfrm>
            <a:off x="5730850" y="3453200"/>
            <a:ext cx="2610300" cy="13335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None/>
            </a:pPr>
            <a:r>
              <a:rPr b="0" lang="en-US" sz="1600">
                <a:solidFill>
                  <a:srgbClr val="546979"/>
                </a:solidFill>
              </a:rPr>
              <a:t>Múltiples colaterales</a:t>
            </a:r>
            <a:r>
              <a:rPr b="0" lang="en-US" sz="1600">
                <a:solidFill>
                  <a:srgbClr val="546979"/>
                </a:solidFill>
              </a:rPr>
              <a:t>:</a:t>
            </a:r>
            <a:endParaRPr b="0" sz="1600">
              <a:solidFill>
                <a:srgbClr val="546979"/>
              </a:solidFill>
            </a:endParaRPr>
          </a:p>
          <a:p>
            <a:pPr indent="-330200" lvl="0" marL="457200" rtl="0" algn="l">
              <a:spcBef>
                <a:spcPts val="0"/>
              </a:spcBef>
              <a:spcAft>
                <a:spcPts val="0"/>
              </a:spcAft>
              <a:buClr>
                <a:srgbClr val="546979"/>
              </a:buClr>
              <a:buSzPts val="1600"/>
              <a:buChar char="-"/>
            </a:pPr>
            <a:r>
              <a:rPr b="0" lang="en-US" sz="1600">
                <a:solidFill>
                  <a:srgbClr val="546979"/>
                </a:solidFill>
              </a:rPr>
              <a:t>Ethereum</a:t>
            </a:r>
            <a:endParaRPr b="0" sz="1600">
              <a:solidFill>
                <a:srgbClr val="546979"/>
              </a:solidFill>
            </a:endParaRPr>
          </a:p>
          <a:p>
            <a:pPr indent="-330200" lvl="0" marL="457200" rtl="0" algn="l">
              <a:spcBef>
                <a:spcPts val="0"/>
              </a:spcBef>
              <a:spcAft>
                <a:spcPts val="0"/>
              </a:spcAft>
              <a:buClr>
                <a:srgbClr val="546979"/>
              </a:buClr>
              <a:buSzPts val="1600"/>
              <a:buChar char="-"/>
            </a:pPr>
            <a:r>
              <a:rPr b="0" lang="en-US" sz="1600">
                <a:solidFill>
                  <a:srgbClr val="546979"/>
                </a:solidFill>
              </a:rPr>
              <a:t>Bonos</a:t>
            </a:r>
            <a:endParaRPr b="0" sz="1600">
              <a:solidFill>
                <a:srgbClr val="546979"/>
              </a:solidFill>
            </a:endParaRPr>
          </a:p>
          <a:p>
            <a:pPr indent="-330200" lvl="0" marL="457200" rtl="0" algn="l">
              <a:spcBef>
                <a:spcPts val="0"/>
              </a:spcBef>
              <a:spcAft>
                <a:spcPts val="0"/>
              </a:spcAft>
              <a:buClr>
                <a:srgbClr val="546979"/>
              </a:buClr>
              <a:buSzPts val="1600"/>
              <a:buChar char="-"/>
            </a:pPr>
            <a:r>
              <a:rPr b="0" lang="en-US" sz="1600">
                <a:solidFill>
                  <a:srgbClr val="546979"/>
                </a:solidFill>
              </a:rPr>
              <a:t>Bienes raíces</a:t>
            </a:r>
            <a:endParaRPr b="0" sz="1600">
              <a:solidFill>
                <a:srgbClr val="546979"/>
              </a:solidFill>
            </a:endParaRPr>
          </a:p>
          <a:p>
            <a:pPr indent="-330200" lvl="0" marL="457200" rtl="0" algn="l">
              <a:spcBef>
                <a:spcPts val="0"/>
              </a:spcBef>
              <a:spcAft>
                <a:spcPts val="0"/>
              </a:spcAft>
              <a:buClr>
                <a:srgbClr val="546979"/>
              </a:buClr>
              <a:buSzPts val="1600"/>
              <a:buChar char="-"/>
            </a:pPr>
            <a:r>
              <a:rPr b="0" lang="en-US" sz="1600">
                <a:solidFill>
                  <a:srgbClr val="546979"/>
                </a:solidFill>
              </a:rPr>
              <a:t>Facturas Tokenizadas</a:t>
            </a:r>
            <a:endParaRPr b="0" sz="1600">
              <a:solidFill>
                <a:srgbClr val="546979"/>
              </a:solidFill>
            </a:endParaRPr>
          </a:p>
        </p:txBody>
      </p:sp>
      <p:sp>
        <p:nvSpPr>
          <p:cNvPr id="424" name="Google Shape;424;p35"/>
          <p:cNvSpPr/>
          <p:nvPr/>
        </p:nvSpPr>
        <p:spPr>
          <a:xfrm>
            <a:off x="3953750" y="3750625"/>
            <a:ext cx="1298100" cy="290100"/>
          </a:xfrm>
          <a:prstGeom prst="rightArrow">
            <a:avLst>
              <a:gd fmla="val 50000" name="adj1"/>
              <a:gd fmla="val 50000" name="adj2"/>
            </a:avLst>
          </a:prstGeom>
          <a:solidFill>
            <a:srgbClr val="41D3A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428" name="Shape 428"/>
        <p:cNvGrpSpPr/>
        <p:nvPr/>
      </p:nvGrpSpPr>
      <p:grpSpPr>
        <a:xfrm>
          <a:off x="0" y="0"/>
          <a:ext cx="0" cy="0"/>
          <a:chOff x="0" y="0"/>
          <a:chExt cx="0" cy="0"/>
        </a:xfrm>
      </p:grpSpPr>
      <p:sp>
        <p:nvSpPr>
          <p:cNvPr id="429" name="Google Shape;429;p36"/>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6"/>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Súmense a nuestra comunidad</a:t>
            </a:r>
            <a:endParaRPr/>
          </a:p>
        </p:txBody>
      </p:sp>
      <p:pic>
        <p:nvPicPr>
          <p:cNvPr descr="Shape 203" id="431" name="Google Shape;431;p36"/>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432" name="Google Shape;432;p36"/>
          <p:cNvPicPr preferRelativeResize="0"/>
          <p:nvPr/>
        </p:nvPicPr>
        <p:blipFill>
          <a:blip r:embed="rId4">
            <a:alphaModFix/>
          </a:blip>
          <a:stretch>
            <a:fillRect/>
          </a:stretch>
        </p:blipFill>
        <p:spPr>
          <a:xfrm>
            <a:off x="1714500" y="1375499"/>
            <a:ext cx="5715000" cy="33051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436" name="Shape 436"/>
        <p:cNvGrpSpPr/>
        <p:nvPr/>
      </p:nvGrpSpPr>
      <p:grpSpPr>
        <a:xfrm>
          <a:off x="0" y="0"/>
          <a:ext cx="0" cy="0"/>
          <a:chOff x="0" y="0"/>
          <a:chExt cx="0" cy="0"/>
        </a:xfrm>
      </p:grpSpPr>
      <p:sp>
        <p:nvSpPr>
          <p:cNvPr id="437" name="Google Shape;437;p3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7"/>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Muchas gracias!</a:t>
            </a:r>
            <a:endParaRPr/>
          </a:p>
        </p:txBody>
      </p:sp>
      <p:sp>
        <p:nvSpPr>
          <p:cNvPr id="439" name="Google Shape;439;p37"/>
          <p:cNvSpPr txBox="1"/>
          <p:nvPr>
            <p:ph type="title"/>
          </p:nvPr>
        </p:nvSpPr>
        <p:spPr>
          <a:xfrm>
            <a:off x="964400" y="1375500"/>
            <a:ext cx="5884800" cy="34935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None/>
            </a:pPr>
            <a:r>
              <a:t/>
            </a:r>
            <a:endParaRPr sz="1600">
              <a:solidFill>
                <a:srgbClr val="546979"/>
              </a:solidFill>
            </a:endParaRPr>
          </a:p>
          <a:p>
            <a:pPr indent="0" lvl="0" marL="0" rtl="0" algn="l">
              <a:spcBef>
                <a:spcPts val="0"/>
              </a:spcBef>
              <a:spcAft>
                <a:spcPts val="0"/>
              </a:spcAft>
              <a:buNone/>
            </a:pPr>
            <a:r>
              <a:t/>
            </a:r>
            <a:endParaRPr sz="1600">
              <a:solidFill>
                <a:srgbClr val="546979"/>
              </a:solidFill>
            </a:endParaRPr>
          </a:p>
          <a:p>
            <a:pPr indent="0" lvl="0" marL="0" rtl="0" algn="l">
              <a:spcBef>
                <a:spcPts val="0"/>
              </a:spcBef>
              <a:spcAft>
                <a:spcPts val="0"/>
              </a:spcAft>
              <a:buNone/>
            </a:pPr>
            <a:r>
              <a:t/>
            </a:r>
            <a:endParaRPr sz="1600">
              <a:solidFill>
                <a:srgbClr val="546979"/>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83" name="Shape 83"/>
        <p:cNvGrpSpPr/>
        <p:nvPr/>
      </p:nvGrpSpPr>
      <p:grpSpPr>
        <a:xfrm>
          <a:off x="0" y="0"/>
          <a:ext cx="0" cy="0"/>
          <a:chOff x="0" y="0"/>
          <a:chExt cx="0" cy="0"/>
        </a:xfrm>
      </p:grpSpPr>
      <p:sp>
        <p:nvSpPr>
          <p:cNvPr id="84" name="Google Shape;84;p1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5"/>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El Estado de la comunidad Blockchain</a:t>
            </a:r>
            <a:endParaRPr/>
          </a:p>
        </p:txBody>
      </p:sp>
      <p:sp>
        <p:nvSpPr>
          <p:cNvPr id="86" name="Google Shape;86;p15"/>
          <p:cNvSpPr txBox="1"/>
          <p:nvPr>
            <p:ph type="title"/>
          </p:nvPr>
        </p:nvSpPr>
        <p:spPr>
          <a:xfrm>
            <a:off x="1053700" y="1491800"/>
            <a:ext cx="25998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800">
                <a:solidFill>
                  <a:srgbClr val="000000"/>
                </a:solidFill>
              </a:rPr>
              <a:t>Argumentos Morales</a:t>
            </a:r>
            <a:endParaRPr sz="1800">
              <a:solidFill>
                <a:srgbClr val="000000"/>
              </a:solidFill>
            </a:endParaRPr>
          </a:p>
        </p:txBody>
      </p:sp>
      <p:sp>
        <p:nvSpPr>
          <p:cNvPr id="87" name="Google Shape;87;p15"/>
          <p:cNvSpPr txBox="1"/>
          <p:nvPr>
            <p:ph type="title"/>
          </p:nvPr>
        </p:nvSpPr>
        <p:spPr>
          <a:xfrm>
            <a:off x="5755025" y="1491800"/>
            <a:ext cx="27363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800">
                <a:solidFill>
                  <a:srgbClr val="000000"/>
                </a:solidFill>
              </a:rPr>
              <a:t>Argumentos Objetivos</a:t>
            </a:r>
            <a:endParaRPr sz="1800">
              <a:solidFill>
                <a:srgbClr val="000000"/>
              </a:solidFill>
            </a:endParaRPr>
          </a:p>
        </p:txBody>
      </p:sp>
      <p:sp>
        <p:nvSpPr>
          <p:cNvPr id="88" name="Google Shape;88;p15"/>
          <p:cNvSpPr txBox="1"/>
          <p:nvPr>
            <p:ph type="title"/>
          </p:nvPr>
        </p:nvSpPr>
        <p:spPr>
          <a:xfrm>
            <a:off x="1053700" y="2133050"/>
            <a:ext cx="2285400" cy="28773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b="0" lang="en-US" sz="1800">
                <a:solidFill>
                  <a:srgbClr val="546979"/>
                </a:solidFill>
              </a:rPr>
              <a:t>Descentralización</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b="0" lang="en-US" sz="1800">
                <a:solidFill>
                  <a:srgbClr val="546979"/>
                </a:solidFill>
              </a:rPr>
              <a:t>Confianza Cero</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rtl="0" algn="l">
              <a:spcBef>
                <a:spcPts val="0"/>
              </a:spcBef>
              <a:spcAft>
                <a:spcPts val="0"/>
              </a:spcAft>
              <a:buClr>
                <a:srgbClr val="FFFFFF"/>
              </a:buClr>
              <a:buSzPts val="3200"/>
              <a:buFont typeface="Helvetica Neue"/>
              <a:buNone/>
            </a:pPr>
            <a:r>
              <a:rPr b="0" lang="en-US" sz="1800">
                <a:solidFill>
                  <a:srgbClr val="546979"/>
                </a:solidFill>
              </a:rPr>
              <a:t>Accesibilidad</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b="0" lang="en-US" sz="1800">
                <a:solidFill>
                  <a:srgbClr val="546979"/>
                </a:solidFill>
              </a:rPr>
              <a:t>Resiste censura</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b="0" lang="en-US" sz="1800">
                <a:solidFill>
                  <a:srgbClr val="546979"/>
                </a:solidFill>
              </a:rPr>
              <a:t>Etc...</a:t>
            </a:r>
            <a:endParaRPr sz="1800">
              <a:solidFill>
                <a:srgbClr val="546979"/>
              </a:solidFill>
            </a:endParaRPr>
          </a:p>
        </p:txBody>
      </p:sp>
      <p:sp>
        <p:nvSpPr>
          <p:cNvPr id="89" name="Google Shape;89;p15"/>
          <p:cNvSpPr txBox="1"/>
          <p:nvPr>
            <p:ph type="title"/>
          </p:nvPr>
        </p:nvSpPr>
        <p:spPr>
          <a:xfrm>
            <a:off x="5765600" y="2192750"/>
            <a:ext cx="3152700" cy="28773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b="0" lang="en-US" sz="1800">
                <a:solidFill>
                  <a:srgbClr val="546979"/>
                </a:solidFill>
              </a:rPr>
              <a:t>Redundancia</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b="0" lang="en-US" sz="1800">
                <a:solidFill>
                  <a:srgbClr val="546979"/>
                </a:solidFill>
              </a:rPr>
              <a:t>Liquidaciones </a:t>
            </a:r>
            <a:r>
              <a:rPr b="0" lang="en-US" sz="1800">
                <a:solidFill>
                  <a:srgbClr val="546979"/>
                </a:solidFill>
              </a:rPr>
              <a:t>rápidas</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rtl="0" algn="l">
              <a:spcBef>
                <a:spcPts val="0"/>
              </a:spcBef>
              <a:spcAft>
                <a:spcPts val="0"/>
              </a:spcAft>
              <a:buClr>
                <a:srgbClr val="FFFFFF"/>
              </a:buClr>
              <a:buSzPts val="3200"/>
              <a:buFont typeface="Helvetica Neue"/>
              <a:buNone/>
            </a:pPr>
            <a:r>
              <a:rPr b="0" lang="en-US" sz="1800">
                <a:solidFill>
                  <a:srgbClr val="546979"/>
                </a:solidFill>
              </a:rPr>
              <a:t>Mercados financieros eficientes</a:t>
            </a:r>
            <a:endParaRPr b="0" sz="1800">
              <a:solidFill>
                <a:srgbClr val="546979"/>
              </a:solidFill>
            </a:endParaRPr>
          </a:p>
          <a:p>
            <a:pPr indent="0" lvl="0" marL="0" rtl="0" algn="l">
              <a:spcBef>
                <a:spcPts val="0"/>
              </a:spcBef>
              <a:spcAft>
                <a:spcPts val="0"/>
              </a:spcAft>
              <a:buClr>
                <a:srgbClr val="FFFFFF"/>
              </a:buClr>
              <a:buSzPts val="3200"/>
              <a:buFont typeface="Helvetica Neue"/>
              <a:buNone/>
            </a:pPr>
            <a:r>
              <a:t/>
            </a:r>
            <a:endParaRPr b="0" sz="1800">
              <a:solidFill>
                <a:srgbClr val="546979"/>
              </a:solidFill>
            </a:endParaRPr>
          </a:p>
          <a:p>
            <a:pPr indent="0" lvl="0" marL="0" rtl="0" algn="l">
              <a:spcBef>
                <a:spcPts val="0"/>
              </a:spcBef>
              <a:spcAft>
                <a:spcPts val="0"/>
              </a:spcAft>
              <a:buClr>
                <a:srgbClr val="FFFFFF"/>
              </a:buClr>
              <a:buSzPts val="3200"/>
              <a:buFont typeface="Helvetica Neue"/>
              <a:buNone/>
            </a:pPr>
            <a:r>
              <a:rPr b="0" lang="en-US" sz="1800">
                <a:solidFill>
                  <a:srgbClr val="546979"/>
                </a:solidFill>
              </a:rPr>
              <a:t>Ahorrar en costos</a:t>
            </a:r>
            <a:endParaRPr b="0" sz="1800">
              <a:solidFill>
                <a:srgbClr val="546979"/>
              </a:solidFill>
            </a:endParaRPr>
          </a:p>
          <a:p>
            <a:pPr indent="0" lvl="0" marL="0" rtl="0" algn="l">
              <a:spcBef>
                <a:spcPts val="0"/>
              </a:spcBef>
              <a:spcAft>
                <a:spcPts val="0"/>
              </a:spcAft>
              <a:buClr>
                <a:srgbClr val="FFFFFF"/>
              </a:buClr>
              <a:buSzPts val="3200"/>
              <a:buFont typeface="Helvetica Neue"/>
              <a:buNone/>
            </a:pPr>
            <a:r>
              <a:t/>
            </a:r>
            <a:endParaRPr b="0" sz="1800">
              <a:solidFill>
                <a:srgbClr val="546979"/>
              </a:solidFill>
            </a:endParaRPr>
          </a:p>
          <a:p>
            <a:pPr indent="0" lvl="0" marL="0" rtl="0" algn="l">
              <a:spcBef>
                <a:spcPts val="0"/>
              </a:spcBef>
              <a:spcAft>
                <a:spcPts val="0"/>
              </a:spcAft>
              <a:buClr>
                <a:srgbClr val="FFFFFF"/>
              </a:buClr>
              <a:buSzPts val="3200"/>
              <a:buFont typeface="Helvetica Neue"/>
              <a:buNone/>
            </a:pPr>
            <a:r>
              <a:t/>
            </a:r>
            <a:endParaRPr b="0" sz="1800">
              <a:solidFill>
                <a:srgbClr val="546979"/>
              </a:solidFill>
            </a:endParaRPr>
          </a:p>
          <a:p>
            <a:pPr indent="0" lvl="0" marL="0" rtl="0" algn="l">
              <a:spcBef>
                <a:spcPts val="0"/>
              </a:spcBef>
              <a:spcAft>
                <a:spcPts val="0"/>
              </a:spcAft>
              <a:buClr>
                <a:srgbClr val="FFFFFF"/>
              </a:buClr>
              <a:buSzPts val="3200"/>
              <a:buFont typeface="Helvetica Neue"/>
              <a:buNone/>
            </a:pPr>
            <a:r>
              <a:rPr b="0" lang="en-US" sz="1800">
                <a:solidFill>
                  <a:srgbClr val="546979"/>
                </a:solidFill>
              </a:rPr>
              <a:t>Etc...</a:t>
            </a:r>
            <a:endParaRPr sz="1800">
              <a:solidFill>
                <a:srgbClr val="546979"/>
              </a:solidFill>
            </a:endParaRPr>
          </a:p>
        </p:txBody>
      </p:sp>
      <p:cxnSp>
        <p:nvCxnSpPr>
          <p:cNvPr id="90" name="Google Shape;90;p15"/>
          <p:cNvCxnSpPr/>
          <p:nvPr/>
        </p:nvCxnSpPr>
        <p:spPr>
          <a:xfrm flipH="1" rot="10800000">
            <a:off x="3556900" y="2851600"/>
            <a:ext cx="2001300" cy="10500"/>
          </a:xfrm>
          <a:prstGeom prst="straightConnector1">
            <a:avLst/>
          </a:prstGeom>
          <a:noFill/>
          <a:ln cap="flat" cmpd="sng" w="28575">
            <a:solidFill>
              <a:srgbClr val="30BD9F"/>
            </a:solidFill>
            <a:prstDash val="solid"/>
            <a:round/>
            <a:headEnd len="med" w="med" type="none"/>
            <a:tailEnd len="med" w="med" type="triangle"/>
          </a:ln>
        </p:spPr>
      </p:cxnSp>
      <p:cxnSp>
        <p:nvCxnSpPr>
          <p:cNvPr id="91" name="Google Shape;91;p15"/>
          <p:cNvCxnSpPr/>
          <p:nvPr/>
        </p:nvCxnSpPr>
        <p:spPr>
          <a:xfrm>
            <a:off x="3582750" y="3992425"/>
            <a:ext cx="1939200" cy="0"/>
          </a:xfrm>
          <a:prstGeom prst="straightConnector1">
            <a:avLst/>
          </a:prstGeom>
          <a:noFill/>
          <a:ln cap="flat" cmpd="sng" w="28575">
            <a:solidFill>
              <a:srgbClr val="30BD9F"/>
            </a:solidFill>
            <a:prstDash val="solid"/>
            <a:round/>
            <a:headEnd len="med" w="med" type="none"/>
            <a:tailEnd len="med" w="med" type="triangle"/>
          </a:ln>
        </p:spPr>
      </p:cxnSp>
      <p:cxnSp>
        <p:nvCxnSpPr>
          <p:cNvPr id="92" name="Google Shape;92;p15"/>
          <p:cNvCxnSpPr/>
          <p:nvPr/>
        </p:nvCxnSpPr>
        <p:spPr>
          <a:xfrm>
            <a:off x="3588000" y="3453200"/>
            <a:ext cx="1949700" cy="10500"/>
          </a:xfrm>
          <a:prstGeom prst="straightConnector1">
            <a:avLst/>
          </a:prstGeom>
          <a:noFill/>
          <a:ln cap="flat" cmpd="sng" w="28575">
            <a:solidFill>
              <a:srgbClr val="30BD9F"/>
            </a:solidFill>
            <a:prstDash val="solid"/>
            <a:round/>
            <a:headEnd len="med" w="med" type="none"/>
            <a:tailEnd len="med" w="med" type="triangle"/>
          </a:ln>
        </p:spPr>
      </p:cxnSp>
      <p:cxnSp>
        <p:nvCxnSpPr>
          <p:cNvPr id="93" name="Google Shape;93;p15"/>
          <p:cNvCxnSpPr/>
          <p:nvPr/>
        </p:nvCxnSpPr>
        <p:spPr>
          <a:xfrm>
            <a:off x="3588000" y="2353975"/>
            <a:ext cx="1918500" cy="10500"/>
          </a:xfrm>
          <a:prstGeom prst="straightConnector1">
            <a:avLst/>
          </a:prstGeom>
          <a:noFill/>
          <a:ln cap="flat" cmpd="sng" w="28575">
            <a:solidFill>
              <a:srgbClr val="30BD9F"/>
            </a:solidFill>
            <a:prstDash val="solid"/>
            <a:round/>
            <a:headEnd len="med" w="med" type="none"/>
            <a:tailEnd len="med" w="med" type="triangle"/>
          </a:ln>
        </p:spPr>
      </p:cxnSp>
      <p:sp>
        <p:nvSpPr>
          <p:cNvPr id="94" name="Google Shape;94;p15"/>
          <p:cNvSpPr txBox="1"/>
          <p:nvPr>
            <p:ph type="title"/>
          </p:nvPr>
        </p:nvSpPr>
        <p:spPr>
          <a:xfrm>
            <a:off x="3447938" y="1990375"/>
            <a:ext cx="22257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Sin un punto </a:t>
            </a:r>
            <a:r>
              <a:rPr lang="en-US" sz="1200">
                <a:solidFill>
                  <a:srgbClr val="546979"/>
                </a:solidFill>
              </a:rPr>
              <a:t>único</a:t>
            </a:r>
            <a:r>
              <a:rPr lang="en-US" sz="1200">
                <a:solidFill>
                  <a:srgbClr val="546979"/>
                </a:solidFill>
              </a:rPr>
              <a:t> de falla</a:t>
            </a:r>
            <a:endParaRPr sz="1200">
              <a:solidFill>
                <a:srgbClr val="546979"/>
              </a:solidFill>
            </a:endParaRPr>
          </a:p>
        </p:txBody>
      </p:sp>
      <p:sp>
        <p:nvSpPr>
          <p:cNvPr id="95" name="Google Shape;95;p15"/>
          <p:cNvSpPr txBox="1"/>
          <p:nvPr>
            <p:ph type="title"/>
          </p:nvPr>
        </p:nvSpPr>
        <p:spPr>
          <a:xfrm>
            <a:off x="2927300" y="2496925"/>
            <a:ext cx="25998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Sin caminos </a:t>
            </a:r>
            <a:r>
              <a:rPr lang="en-US" sz="1200">
                <a:solidFill>
                  <a:srgbClr val="546979"/>
                </a:solidFill>
              </a:rPr>
              <a:t>únicos</a:t>
            </a:r>
            <a:r>
              <a:rPr lang="en-US" sz="1200">
                <a:solidFill>
                  <a:srgbClr val="546979"/>
                </a:solidFill>
              </a:rPr>
              <a:t> de confianza</a:t>
            </a:r>
            <a:endParaRPr sz="1200">
              <a:solidFill>
                <a:srgbClr val="546979"/>
              </a:solidFill>
            </a:endParaRPr>
          </a:p>
        </p:txBody>
      </p:sp>
      <p:sp>
        <p:nvSpPr>
          <p:cNvPr id="96" name="Google Shape;96;p15"/>
          <p:cNvSpPr txBox="1"/>
          <p:nvPr>
            <p:ph type="title"/>
          </p:nvPr>
        </p:nvSpPr>
        <p:spPr>
          <a:xfrm>
            <a:off x="3241850" y="3089600"/>
            <a:ext cx="22854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Descubrimiento de precios</a:t>
            </a:r>
            <a:endParaRPr sz="1200">
              <a:solidFill>
                <a:srgbClr val="546979"/>
              </a:solidFill>
            </a:endParaRPr>
          </a:p>
        </p:txBody>
      </p:sp>
      <p:sp>
        <p:nvSpPr>
          <p:cNvPr id="97" name="Google Shape;97;p15"/>
          <p:cNvSpPr txBox="1"/>
          <p:nvPr>
            <p:ph type="title"/>
          </p:nvPr>
        </p:nvSpPr>
        <p:spPr>
          <a:xfrm>
            <a:off x="3339100" y="3618325"/>
            <a:ext cx="21882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Ausencia</a:t>
            </a:r>
            <a:r>
              <a:rPr lang="en-US" sz="1200">
                <a:solidFill>
                  <a:srgbClr val="546979"/>
                </a:solidFill>
              </a:rPr>
              <a:t> de “cover” fees</a:t>
            </a:r>
            <a:endParaRPr sz="1200">
              <a:solidFill>
                <a:srgbClr val="546979"/>
              </a:solidFill>
            </a:endParaRPr>
          </a:p>
        </p:txBody>
      </p:sp>
      <p:sp>
        <p:nvSpPr>
          <p:cNvPr id="98" name="Google Shape;98;p15"/>
          <p:cNvSpPr txBox="1"/>
          <p:nvPr>
            <p:ph type="title"/>
          </p:nvPr>
        </p:nvSpPr>
        <p:spPr>
          <a:xfrm>
            <a:off x="8207400" y="1491800"/>
            <a:ext cx="3429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800">
                <a:solidFill>
                  <a:srgbClr val="546979"/>
                </a:solidFill>
              </a:rPr>
              <a:t>?</a:t>
            </a:r>
            <a:endParaRPr sz="1800">
              <a:solidFill>
                <a:srgbClr val="54697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par>
                                <p:cTn fill="hold" nodeType="with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par>
                                <p:cTn fill="hold" nodeType="withEffect" presetClass="entr" presetID="10" presetSubtype="0">
                                  <p:stCondLst>
                                    <p:cond delay="0"/>
                                  </p:stCondLst>
                                  <p:childTnLst>
                                    <p:set>
                                      <p:cBhvr>
                                        <p:cTn dur="1" fill="hold">
                                          <p:stCondLst>
                                            <p:cond delay="0"/>
                                          </p:stCondLst>
                                        </p:cTn>
                                        <p:tgtEl>
                                          <p:spTgt spid="93"/>
                                        </p:tgtEl>
                                        <p:attrNameLst>
                                          <p:attrName>style.visibility</p:attrName>
                                        </p:attrNameLst>
                                      </p:cBhvr>
                                      <p:to>
                                        <p:strVal val="visible"/>
                                      </p:to>
                                    </p:set>
                                    <p:animEffect filter="fade" transition="in">
                                      <p:cBhvr>
                                        <p:cTn dur="1000"/>
                                        <p:tgtEl>
                                          <p:spTgt spid="93"/>
                                        </p:tgtEl>
                                      </p:cBhvr>
                                    </p:animEffect>
                                  </p:childTnLst>
                                </p:cTn>
                              </p:par>
                              <p:par>
                                <p:cTn fill="hold" nodeType="withEffect" presetClass="entr" presetID="10" presetSubtype="0">
                                  <p:stCondLst>
                                    <p:cond delay="0"/>
                                  </p:stCondLst>
                                  <p:childTnLst>
                                    <p:set>
                                      <p:cBhvr>
                                        <p:cTn dur="1" fill="hold">
                                          <p:stCondLst>
                                            <p:cond delay="0"/>
                                          </p:stCondLst>
                                        </p:cTn>
                                        <p:tgtEl>
                                          <p:spTgt spid="94"/>
                                        </p:tgtEl>
                                        <p:attrNameLst>
                                          <p:attrName>style.visibility</p:attrName>
                                        </p:attrNameLst>
                                      </p:cBhvr>
                                      <p:to>
                                        <p:strVal val="visible"/>
                                      </p:to>
                                    </p:set>
                                    <p:animEffect filter="fade" transition="in">
                                      <p:cBhvr>
                                        <p:cTn dur="1000"/>
                                        <p:tgtEl>
                                          <p:spTgt spid="94"/>
                                        </p:tgtEl>
                                      </p:cBhvr>
                                    </p:animEffect>
                                  </p:childTnLst>
                                </p:cTn>
                              </p:par>
                              <p:par>
                                <p:cTn fill="hold" nodeType="withEffect" presetClass="entr" presetID="10" presetSubtype="0">
                                  <p:stCondLst>
                                    <p:cond delay="0"/>
                                  </p:stCondLst>
                                  <p:childTnLst>
                                    <p:set>
                                      <p:cBhvr>
                                        <p:cTn dur="1" fill="hold">
                                          <p:stCondLst>
                                            <p:cond delay="0"/>
                                          </p:stCondLst>
                                        </p:cTn>
                                        <p:tgtEl>
                                          <p:spTgt spid="95"/>
                                        </p:tgtEl>
                                        <p:attrNameLst>
                                          <p:attrName>style.visibility</p:attrName>
                                        </p:attrNameLst>
                                      </p:cBhvr>
                                      <p:to>
                                        <p:strVal val="visible"/>
                                      </p:to>
                                    </p:set>
                                    <p:animEffect filter="fade" transition="in">
                                      <p:cBhvr>
                                        <p:cTn dur="1000"/>
                                        <p:tgtEl>
                                          <p:spTgt spid="95"/>
                                        </p:tgtEl>
                                      </p:cBhvr>
                                    </p:animEffect>
                                  </p:childTnLst>
                                </p:cTn>
                              </p:par>
                              <p:par>
                                <p:cTn fill="hold" nodeType="withEffect" presetClass="entr" presetID="10" presetSubtype="0">
                                  <p:stCondLst>
                                    <p:cond delay="0"/>
                                  </p:stCondLst>
                                  <p:childTnLst>
                                    <p:set>
                                      <p:cBhvr>
                                        <p:cTn dur="1" fill="hold">
                                          <p:stCondLst>
                                            <p:cond delay="0"/>
                                          </p:stCondLst>
                                        </p:cTn>
                                        <p:tgtEl>
                                          <p:spTgt spid="96"/>
                                        </p:tgtEl>
                                        <p:attrNameLst>
                                          <p:attrName>style.visibility</p:attrName>
                                        </p:attrNameLst>
                                      </p:cBhvr>
                                      <p:to>
                                        <p:strVal val="visible"/>
                                      </p:to>
                                    </p:set>
                                    <p:animEffect filter="fade" transition="in">
                                      <p:cBhvr>
                                        <p:cTn dur="1000"/>
                                        <p:tgtEl>
                                          <p:spTgt spid="96"/>
                                        </p:tgtEl>
                                      </p:cBhvr>
                                    </p:animEffect>
                                  </p:childTnLst>
                                </p:cTn>
                              </p:par>
                              <p:par>
                                <p:cTn fill="hold" nodeType="with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02" name="Shape 102"/>
        <p:cNvGrpSpPr/>
        <p:nvPr/>
      </p:nvGrpSpPr>
      <p:grpSpPr>
        <a:xfrm>
          <a:off x="0" y="0"/>
          <a:ext cx="0" cy="0"/>
          <a:chOff x="0" y="0"/>
          <a:chExt cx="0" cy="0"/>
        </a:xfrm>
      </p:grpSpPr>
      <p:sp>
        <p:nvSpPr>
          <p:cNvPr id="103" name="Google Shape;103;p16"/>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6"/>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Teoría</a:t>
            </a:r>
            <a:r>
              <a:rPr lang="en-US"/>
              <a:t> del Dinero </a:t>
            </a:r>
            <a:r>
              <a:rPr lang="en-US"/>
              <a:t>según</a:t>
            </a:r>
            <a:r>
              <a:rPr lang="en-US"/>
              <a:t> </a:t>
            </a:r>
            <a:r>
              <a:rPr lang="en-US"/>
              <a:t>Aristóteles</a:t>
            </a:r>
            <a:endParaRPr/>
          </a:p>
        </p:txBody>
      </p:sp>
      <p:sp>
        <p:nvSpPr>
          <p:cNvPr id="105" name="Google Shape;105;p16"/>
          <p:cNvSpPr txBox="1"/>
          <p:nvPr>
            <p:ph type="title"/>
          </p:nvPr>
        </p:nvSpPr>
        <p:spPr>
          <a:xfrm>
            <a:off x="151800" y="2345925"/>
            <a:ext cx="5012700" cy="12066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t/>
            </a:r>
            <a:endParaRPr b="0" sz="1800">
              <a:solidFill>
                <a:srgbClr val="546979"/>
              </a:solidFill>
            </a:endParaRPr>
          </a:p>
          <a:p>
            <a:pPr indent="0" lvl="0" marL="0" marR="0" rtl="0" algn="l">
              <a:lnSpc>
                <a:spcPct val="100000"/>
              </a:lnSpc>
              <a:spcBef>
                <a:spcPts val="0"/>
              </a:spcBef>
              <a:spcAft>
                <a:spcPts val="0"/>
              </a:spcAft>
              <a:buClr>
                <a:srgbClr val="FFFFFF"/>
              </a:buClr>
              <a:buSzPts val="3200"/>
              <a:buFont typeface="Helvetica Neue"/>
              <a:buNone/>
            </a:pPr>
            <a:r>
              <a:rPr lang="en-US" sz="2400">
                <a:solidFill>
                  <a:srgbClr val="000000"/>
                </a:solidFill>
              </a:rPr>
              <a:t>Son estos activos dinero firme?</a:t>
            </a:r>
            <a:endParaRPr b="0" sz="2400">
              <a:solidFill>
                <a:srgbClr val="000000"/>
              </a:solidFill>
            </a:endParaRPr>
          </a:p>
          <a:p>
            <a:pPr indent="0" lvl="0" marL="0" marR="0" rtl="0" algn="l">
              <a:lnSpc>
                <a:spcPct val="100000"/>
              </a:lnSpc>
              <a:spcBef>
                <a:spcPts val="0"/>
              </a:spcBef>
              <a:spcAft>
                <a:spcPts val="0"/>
              </a:spcAft>
              <a:buNone/>
            </a:pPr>
            <a:r>
              <a:t/>
            </a:r>
            <a:endParaRPr b="0" sz="2400">
              <a:solidFill>
                <a:srgbClr val="000000"/>
              </a:solidFill>
            </a:endParaRPr>
          </a:p>
          <a:p>
            <a:pPr indent="0" lvl="0" marL="0" marR="0" rtl="0" algn="l">
              <a:lnSpc>
                <a:spcPct val="100000"/>
              </a:lnSpc>
              <a:spcBef>
                <a:spcPts val="0"/>
              </a:spcBef>
              <a:spcAft>
                <a:spcPts val="0"/>
              </a:spcAft>
              <a:buNone/>
            </a:pPr>
            <a:r>
              <a:rPr b="0" lang="en-US" sz="2400">
                <a:solidFill>
                  <a:srgbClr val="000000"/>
                </a:solidFill>
              </a:rPr>
              <a:t>Bitcoin</a:t>
            </a:r>
            <a:endParaRPr b="0" sz="2400">
              <a:solidFill>
                <a:srgbClr val="000000"/>
              </a:solidFill>
            </a:endParaRPr>
          </a:p>
          <a:p>
            <a:pPr indent="0" lvl="0" marL="0" marR="0" rtl="0" algn="l">
              <a:lnSpc>
                <a:spcPct val="100000"/>
              </a:lnSpc>
              <a:spcBef>
                <a:spcPts val="0"/>
              </a:spcBef>
              <a:spcAft>
                <a:spcPts val="0"/>
              </a:spcAft>
              <a:buNone/>
            </a:pPr>
            <a:r>
              <a:rPr b="0" lang="en-US" sz="2400">
                <a:solidFill>
                  <a:srgbClr val="000000"/>
                </a:solidFill>
              </a:rPr>
              <a:t>Ethereum</a:t>
            </a:r>
            <a:endParaRPr b="0" sz="2400">
              <a:solidFill>
                <a:srgbClr val="000000"/>
              </a:solidFill>
            </a:endParaRPr>
          </a:p>
          <a:p>
            <a:pPr indent="0" lvl="0" marL="0" marR="0" rtl="0" algn="l">
              <a:lnSpc>
                <a:spcPct val="100000"/>
              </a:lnSpc>
              <a:spcBef>
                <a:spcPts val="0"/>
              </a:spcBef>
              <a:spcAft>
                <a:spcPts val="0"/>
              </a:spcAft>
              <a:buNone/>
            </a:pPr>
            <a:r>
              <a:rPr b="0" lang="en-US" sz="2400">
                <a:solidFill>
                  <a:srgbClr val="000000"/>
                </a:solidFill>
              </a:rPr>
              <a:t>Litecoin, etc</a:t>
            </a:r>
            <a:endParaRPr b="0" sz="2400">
              <a:solidFill>
                <a:srgbClr val="000000"/>
              </a:solidFill>
            </a:endParaRPr>
          </a:p>
        </p:txBody>
      </p:sp>
      <p:sp>
        <p:nvSpPr>
          <p:cNvPr id="106" name="Google Shape;106;p16"/>
          <p:cNvSpPr txBox="1"/>
          <p:nvPr>
            <p:ph type="title"/>
          </p:nvPr>
        </p:nvSpPr>
        <p:spPr>
          <a:xfrm>
            <a:off x="3443850" y="4206175"/>
            <a:ext cx="3219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800">
                <a:solidFill>
                  <a:srgbClr val="546979"/>
                </a:solidFill>
              </a:rPr>
              <a:t>?</a:t>
            </a:r>
            <a:endParaRPr sz="1800">
              <a:solidFill>
                <a:srgbClr val="546979"/>
              </a:solidFill>
            </a:endParaRPr>
          </a:p>
        </p:txBody>
      </p:sp>
      <p:sp>
        <p:nvSpPr>
          <p:cNvPr id="107" name="Google Shape;107;p16"/>
          <p:cNvSpPr/>
          <p:nvPr/>
        </p:nvSpPr>
        <p:spPr>
          <a:xfrm>
            <a:off x="5613051" y="1940850"/>
            <a:ext cx="2067300" cy="1889400"/>
          </a:xfrm>
          <a:prstGeom prst="pentagon">
            <a:avLst>
              <a:gd fmla="val 105146" name="hf"/>
              <a:gd fmla="val 110557" name="vf"/>
            </a:avLst>
          </a:prstGeom>
          <a:solidFill>
            <a:srgbClr val="546979">
              <a:alpha val="28080"/>
            </a:srgbClr>
          </a:solidFill>
          <a:ln>
            <a:noFill/>
          </a:ln>
          <a:effectLst>
            <a:outerShdw blurRad="128588" rotWithShape="0" algn="bl" dir="5400000" dist="476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6"/>
          <p:cNvSpPr txBox="1"/>
          <p:nvPr/>
        </p:nvSpPr>
        <p:spPr>
          <a:xfrm>
            <a:off x="6107000" y="2674450"/>
            <a:ext cx="1079400" cy="606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US">
                <a:solidFill>
                  <a:srgbClr val="F9F9F9"/>
                </a:solidFill>
                <a:latin typeface="Roboto"/>
                <a:ea typeface="Roboto"/>
                <a:cs typeface="Roboto"/>
                <a:sym typeface="Roboto"/>
              </a:rPr>
              <a:t>Criteria</a:t>
            </a:r>
            <a:endParaRPr>
              <a:solidFill>
                <a:srgbClr val="F9F9F9"/>
              </a:solidFill>
            </a:endParaRPr>
          </a:p>
        </p:txBody>
      </p:sp>
      <p:sp>
        <p:nvSpPr>
          <p:cNvPr id="109" name="Google Shape;109;p16"/>
          <p:cNvSpPr/>
          <p:nvPr/>
        </p:nvSpPr>
        <p:spPr>
          <a:xfrm>
            <a:off x="5164568" y="3552525"/>
            <a:ext cx="1079400" cy="565500"/>
          </a:xfrm>
          <a:prstGeom prst="ellipse">
            <a:avLst/>
          </a:prstGeom>
          <a:solidFill>
            <a:srgbClr val="58C1A7"/>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Escaso</a:t>
            </a:r>
            <a:endParaRPr sz="1200">
              <a:solidFill>
                <a:srgbClr val="FFFFFF"/>
              </a:solidFill>
              <a:latin typeface="Roboto Medium"/>
              <a:ea typeface="Roboto Medium"/>
              <a:cs typeface="Roboto Medium"/>
              <a:sym typeface="Roboto Medium"/>
            </a:endParaRPr>
          </a:p>
        </p:txBody>
      </p:sp>
      <p:sp>
        <p:nvSpPr>
          <p:cNvPr id="110" name="Google Shape;110;p16"/>
          <p:cNvSpPr/>
          <p:nvPr/>
        </p:nvSpPr>
        <p:spPr>
          <a:xfrm>
            <a:off x="7006375" y="3552525"/>
            <a:ext cx="1252200" cy="565500"/>
          </a:xfrm>
          <a:prstGeom prst="ellipse">
            <a:avLst/>
          </a:prstGeom>
          <a:solidFill>
            <a:srgbClr val="58C1A7"/>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Fungible</a:t>
            </a:r>
            <a:endParaRPr sz="1200">
              <a:solidFill>
                <a:srgbClr val="FFFFFF"/>
              </a:solidFill>
              <a:latin typeface="Roboto Medium"/>
              <a:ea typeface="Roboto Medium"/>
              <a:cs typeface="Roboto Medium"/>
              <a:sym typeface="Roboto Medium"/>
            </a:endParaRPr>
          </a:p>
        </p:txBody>
      </p:sp>
      <p:sp>
        <p:nvSpPr>
          <p:cNvPr id="111" name="Google Shape;111;p16"/>
          <p:cNvSpPr/>
          <p:nvPr/>
        </p:nvSpPr>
        <p:spPr>
          <a:xfrm>
            <a:off x="6145700" y="1605875"/>
            <a:ext cx="1002000" cy="627900"/>
          </a:xfrm>
          <a:prstGeom prst="ellipse">
            <a:avLst/>
          </a:prstGeom>
          <a:solidFill>
            <a:srgbClr val="58C1A7"/>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Durable</a:t>
            </a:r>
            <a:endParaRPr sz="1200">
              <a:solidFill>
                <a:srgbClr val="FFFFFF"/>
              </a:solidFill>
              <a:latin typeface="Roboto Medium"/>
              <a:ea typeface="Roboto Medium"/>
              <a:cs typeface="Roboto Medium"/>
              <a:sym typeface="Roboto Medium"/>
            </a:endParaRPr>
          </a:p>
        </p:txBody>
      </p:sp>
      <p:sp>
        <p:nvSpPr>
          <p:cNvPr id="112" name="Google Shape;112;p16"/>
          <p:cNvSpPr/>
          <p:nvPr/>
        </p:nvSpPr>
        <p:spPr>
          <a:xfrm>
            <a:off x="4807542" y="2451225"/>
            <a:ext cx="1134300" cy="565500"/>
          </a:xfrm>
          <a:prstGeom prst="ellipse">
            <a:avLst/>
          </a:prstGeom>
          <a:solidFill>
            <a:srgbClr val="58C1A7"/>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Divisible</a:t>
            </a:r>
            <a:endParaRPr sz="1200">
              <a:solidFill>
                <a:srgbClr val="FFFFFF"/>
              </a:solidFill>
              <a:latin typeface="Roboto Medium"/>
              <a:ea typeface="Roboto Medium"/>
              <a:cs typeface="Roboto Medium"/>
              <a:sym typeface="Roboto Medium"/>
            </a:endParaRPr>
          </a:p>
        </p:txBody>
      </p:sp>
      <p:sp>
        <p:nvSpPr>
          <p:cNvPr id="113" name="Google Shape;113;p16"/>
          <p:cNvSpPr/>
          <p:nvPr/>
        </p:nvSpPr>
        <p:spPr>
          <a:xfrm>
            <a:off x="7186400" y="2451225"/>
            <a:ext cx="1692300" cy="565500"/>
          </a:xfrm>
          <a:prstGeom prst="ellipse">
            <a:avLst/>
          </a:prstGeom>
          <a:solidFill>
            <a:srgbClr val="58C1A7"/>
          </a:solidFill>
          <a:ln>
            <a:noFill/>
          </a:ln>
          <a:effectLst>
            <a:outerShdw blurRad="57150" rotWithShape="0" algn="bl" dir="5400000" dist="19050">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Transferible</a:t>
            </a:r>
            <a:endParaRPr sz="1200">
              <a:solidFill>
                <a:srgbClr val="FFFFFF"/>
              </a:solidFill>
              <a:latin typeface="Roboto Medium"/>
              <a:ea typeface="Roboto Medium"/>
              <a:cs typeface="Roboto Medium"/>
              <a:sym typeface="Roboto Medium"/>
            </a:endParaRPr>
          </a:p>
        </p:txBody>
      </p:sp>
      <p:sp>
        <p:nvSpPr>
          <p:cNvPr id="114" name="Google Shape;114;p16"/>
          <p:cNvSpPr/>
          <p:nvPr/>
        </p:nvSpPr>
        <p:spPr>
          <a:xfrm>
            <a:off x="1890153" y="3830250"/>
            <a:ext cx="1536000" cy="767700"/>
          </a:xfrm>
          <a:prstGeom prst="ellipse">
            <a:avLst/>
          </a:prstGeom>
          <a:solidFill>
            <a:srgbClr val="58C1A7">
              <a:alpha val="27309"/>
            </a:srgbClr>
          </a:solidFill>
          <a:ln cap="flat" cmpd="sng" w="9525">
            <a:solidFill>
              <a:srgbClr val="000000"/>
            </a:solidFill>
            <a:prstDash val="dashDot"/>
            <a:round/>
            <a:headEnd len="sm" w="sm" type="none"/>
            <a:tailEnd len="sm" w="sm" type="none"/>
          </a:ln>
          <a:effectLst>
            <a:outerShdw blurRad="185738" rotWithShape="0" algn="bl" dir="5400000" dist="66675">
              <a:srgbClr val="212121">
                <a:alpha val="3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US" sz="1200">
                <a:solidFill>
                  <a:srgbClr val="FFFFFF"/>
                </a:solidFill>
                <a:latin typeface="Roboto Medium"/>
                <a:ea typeface="Roboto Medium"/>
                <a:cs typeface="Roboto Medium"/>
                <a:sym typeface="Roboto Medium"/>
              </a:rPr>
              <a:t>Estabilidad Deseable</a:t>
            </a:r>
            <a:endParaRPr sz="1200">
              <a:solidFill>
                <a:srgbClr val="FFFFFF"/>
              </a:solidFill>
              <a:latin typeface="Roboto Medium"/>
              <a:ea typeface="Roboto Medium"/>
              <a:cs typeface="Roboto Medium"/>
              <a:sym typeface="Roboto Medium"/>
            </a:endParaRPr>
          </a:p>
        </p:txBody>
      </p:sp>
      <p:sp>
        <p:nvSpPr>
          <p:cNvPr id="115" name="Google Shape;115;p16"/>
          <p:cNvSpPr txBox="1"/>
          <p:nvPr>
            <p:ph type="title"/>
          </p:nvPr>
        </p:nvSpPr>
        <p:spPr>
          <a:xfrm>
            <a:off x="6107000" y="4061175"/>
            <a:ext cx="627300" cy="3741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1200">
                <a:solidFill>
                  <a:srgbClr val="546979"/>
                </a:solidFill>
              </a:rPr>
              <a:t>Sí</a:t>
            </a:r>
            <a:endParaRPr sz="1200">
              <a:solidFill>
                <a:srgbClr val="546979"/>
              </a:solidFill>
            </a:endParaRPr>
          </a:p>
        </p:txBody>
      </p:sp>
      <p:sp>
        <p:nvSpPr>
          <p:cNvPr id="116" name="Google Shape;116;p16"/>
          <p:cNvSpPr txBox="1"/>
          <p:nvPr>
            <p:ph type="title"/>
          </p:nvPr>
        </p:nvSpPr>
        <p:spPr>
          <a:xfrm>
            <a:off x="7631275" y="3178413"/>
            <a:ext cx="627300" cy="3741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1200">
                <a:solidFill>
                  <a:srgbClr val="546979"/>
                </a:solidFill>
              </a:rPr>
              <a:t>Sí</a:t>
            </a:r>
            <a:endParaRPr sz="1200">
              <a:solidFill>
                <a:srgbClr val="546979"/>
              </a:solidFill>
            </a:endParaRPr>
          </a:p>
        </p:txBody>
      </p:sp>
      <p:sp>
        <p:nvSpPr>
          <p:cNvPr id="117" name="Google Shape;117;p16"/>
          <p:cNvSpPr txBox="1"/>
          <p:nvPr>
            <p:ph type="title"/>
          </p:nvPr>
        </p:nvSpPr>
        <p:spPr>
          <a:xfrm>
            <a:off x="7512125" y="2018525"/>
            <a:ext cx="627300" cy="3741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1200">
                <a:solidFill>
                  <a:srgbClr val="546979"/>
                </a:solidFill>
              </a:rPr>
              <a:t>Sí</a:t>
            </a:r>
            <a:endParaRPr sz="1200">
              <a:solidFill>
                <a:srgbClr val="546979"/>
              </a:solidFill>
            </a:endParaRPr>
          </a:p>
        </p:txBody>
      </p:sp>
      <p:sp>
        <p:nvSpPr>
          <p:cNvPr id="118" name="Google Shape;118;p16"/>
          <p:cNvSpPr txBox="1"/>
          <p:nvPr>
            <p:ph type="title"/>
          </p:nvPr>
        </p:nvSpPr>
        <p:spPr>
          <a:xfrm>
            <a:off x="5706925" y="1471125"/>
            <a:ext cx="6273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Sí</a:t>
            </a:r>
            <a:endParaRPr sz="1200">
              <a:solidFill>
                <a:srgbClr val="546979"/>
              </a:solidFill>
            </a:endParaRPr>
          </a:p>
        </p:txBody>
      </p:sp>
      <p:sp>
        <p:nvSpPr>
          <p:cNvPr id="119" name="Google Shape;119;p16"/>
          <p:cNvSpPr txBox="1"/>
          <p:nvPr>
            <p:ph type="title"/>
          </p:nvPr>
        </p:nvSpPr>
        <p:spPr>
          <a:xfrm>
            <a:off x="4712750" y="2940225"/>
            <a:ext cx="627300" cy="3741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1200">
                <a:solidFill>
                  <a:srgbClr val="546979"/>
                </a:solidFill>
              </a:rPr>
              <a:t>Sí</a:t>
            </a:r>
            <a:endParaRPr sz="1200">
              <a:solidFill>
                <a:srgbClr val="546979"/>
              </a:solidFill>
            </a:endParaRPr>
          </a:p>
        </p:txBody>
      </p:sp>
      <p:sp>
        <p:nvSpPr>
          <p:cNvPr id="120" name="Google Shape;120;p16"/>
          <p:cNvSpPr txBox="1"/>
          <p:nvPr>
            <p:ph type="title"/>
          </p:nvPr>
        </p:nvSpPr>
        <p:spPr>
          <a:xfrm>
            <a:off x="6874325" y="4389500"/>
            <a:ext cx="1760700" cy="3741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1200">
                <a:solidFill>
                  <a:srgbClr val="546979"/>
                </a:solidFill>
              </a:rPr>
              <a:t>Valor </a:t>
            </a:r>
            <a:r>
              <a:rPr lang="en-US" sz="1200">
                <a:solidFill>
                  <a:srgbClr val="546979"/>
                </a:solidFill>
              </a:rPr>
              <a:t>Intrinseco</a:t>
            </a:r>
            <a:endParaRPr sz="1200">
              <a:solidFill>
                <a:srgbClr val="54697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7"/>
                                        </p:tgtEl>
                                        <p:attrNameLst>
                                          <p:attrName>style.visibility</p:attrName>
                                        </p:attrNameLst>
                                      </p:cBhvr>
                                      <p:to>
                                        <p:strVal val="visible"/>
                                      </p:to>
                                    </p:set>
                                    <p:animEffect filter="fade" transition="in">
                                      <p:cBhvr>
                                        <p:cTn dur="1000"/>
                                        <p:tgtEl>
                                          <p:spTgt spid="107"/>
                                        </p:tgtEl>
                                      </p:cBhvr>
                                    </p:animEffect>
                                  </p:childTnLst>
                                </p:cTn>
                              </p:par>
                              <p:par>
                                <p:cTn fill="hold" nodeType="with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1000"/>
                                        <p:tgtEl>
                                          <p:spTgt spid="108"/>
                                        </p:tgtEl>
                                      </p:cBhvr>
                                    </p:animEffect>
                                  </p:childTnLst>
                                </p:cTn>
                              </p:par>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1000"/>
                                        <p:tgtEl>
                                          <p:spTgt spid="111"/>
                                        </p:tgtEl>
                                      </p:cBhvr>
                                    </p:animEffect>
                                  </p:childTnLst>
                                </p:cTn>
                              </p:par>
                              <p:par>
                                <p:cTn fill="hold" nodeType="withEffect" presetClass="entr" presetID="10" presetSubtype="0">
                                  <p:stCondLst>
                                    <p:cond delay="0"/>
                                  </p:stCondLst>
                                  <p:childTnLst>
                                    <p:set>
                                      <p:cBhvr>
                                        <p:cTn dur="1" fill="hold">
                                          <p:stCondLst>
                                            <p:cond delay="0"/>
                                          </p:stCondLst>
                                        </p:cTn>
                                        <p:tgtEl>
                                          <p:spTgt spid="112"/>
                                        </p:tgtEl>
                                        <p:attrNameLst>
                                          <p:attrName>style.visibility</p:attrName>
                                        </p:attrNameLst>
                                      </p:cBhvr>
                                      <p:to>
                                        <p:strVal val="visible"/>
                                      </p:to>
                                    </p:set>
                                    <p:animEffect filter="fade" transition="in">
                                      <p:cBhvr>
                                        <p:cTn dur="1000"/>
                                        <p:tgtEl>
                                          <p:spTgt spid="112"/>
                                        </p:tgtEl>
                                      </p:cBhvr>
                                    </p:animEffect>
                                  </p:childTnLst>
                                </p:cTn>
                              </p:par>
                              <p:par>
                                <p:cTn fill="hold" nodeType="withEffect" presetClass="entr" presetID="10" presetSubtype="0">
                                  <p:stCondLst>
                                    <p:cond delay="0"/>
                                  </p:stCondLst>
                                  <p:childTnLst>
                                    <p:set>
                                      <p:cBhvr>
                                        <p:cTn dur="1" fill="hold">
                                          <p:stCondLst>
                                            <p:cond delay="0"/>
                                          </p:stCondLst>
                                        </p:cTn>
                                        <p:tgtEl>
                                          <p:spTgt spid="113"/>
                                        </p:tgtEl>
                                        <p:attrNameLst>
                                          <p:attrName>style.visibility</p:attrName>
                                        </p:attrNameLst>
                                      </p:cBhvr>
                                      <p:to>
                                        <p:strVal val="visible"/>
                                      </p:to>
                                    </p:set>
                                    <p:animEffect filter="fade" transition="in">
                                      <p:cBhvr>
                                        <p:cTn dur="1000"/>
                                        <p:tgtEl>
                                          <p:spTgt spid="113"/>
                                        </p:tgtEl>
                                      </p:cBhvr>
                                    </p:animEffect>
                                  </p:childTnLst>
                                </p:cTn>
                              </p:par>
                              <p:par>
                                <p:cTn fill="hold" nodeType="with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7"/>
                                        </p:tgtEl>
                                        <p:attrNameLst>
                                          <p:attrName>style.visibility</p:attrName>
                                        </p:attrNameLst>
                                      </p:cBhvr>
                                      <p:to>
                                        <p:strVal val="visible"/>
                                      </p:to>
                                    </p:set>
                                    <p:animEffect filter="fade" transition="in">
                                      <p:cBhvr>
                                        <p:cTn dur="1000"/>
                                        <p:tgtEl>
                                          <p:spTgt spid="1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6"/>
                                        </p:tgtEl>
                                        <p:attrNameLst>
                                          <p:attrName>style.visibility</p:attrName>
                                        </p:attrNameLst>
                                      </p:cBhvr>
                                      <p:to>
                                        <p:strVal val="visible"/>
                                      </p:to>
                                    </p:set>
                                    <p:animEffect filter="fade" transition="in">
                                      <p:cBhvr>
                                        <p:cTn dur="1000"/>
                                        <p:tgtEl>
                                          <p:spTgt spid="1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gtEl>
                                        <p:attrNameLst>
                                          <p:attrName>style.visibility</p:attrName>
                                        </p:attrNameLst>
                                      </p:cBhvr>
                                      <p:to>
                                        <p:strVal val="visible"/>
                                      </p:to>
                                    </p:set>
                                    <p:animEffect filter="fade" transition="in">
                                      <p:cBhvr>
                                        <p:cTn dur="1000"/>
                                        <p:tgtEl>
                                          <p:spTgt spid="1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14"/>
                                        </p:tgtEl>
                                        <p:attrNameLst>
                                          <p:attrName>style.visibility</p:attrName>
                                        </p:attrNameLst>
                                      </p:cBhvr>
                                      <p:to>
                                        <p:strVal val="visible"/>
                                      </p:to>
                                    </p:set>
                                    <p:animEffect filter="fade" transition="in">
                                      <p:cBhvr>
                                        <p:cTn dur="1000"/>
                                        <p:tgtEl>
                                          <p:spTgt spid="1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24" name="Shape 124"/>
        <p:cNvGrpSpPr/>
        <p:nvPr/>
      </p:nvGrpSpPr>
      <p:grpSpPr>
        <a:xfrm>
          <a:off x="0" y="0"/>
          <a:ext cx="0" cy="0"/>
          <a:chOff x="0" y="0"/>
          <a:chExt cx="0" cy="0"/>
        </a:xfrm>
      </p:grpSpPr>
      <p:sp>
        <p:nvSpPr>
          <p:cNvPr id="125" name="Google Shape;125;p17"/>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17"/>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2400"/>
              <a:t>Estable relativo a una moneda global (USD) ?</a:t>
            </a:r>
            <a:endParaRPr sz="2400"/>
          </a:p>
        </p:txBody>
      </p:sp>
      <p:pic>
        <p:nvPicPr>
          <p:cNvPr id="127" name="Google Shape;127;p17"/>
          <p:cNvPicPr preferRelativeResize="0"/>
          <p:nvPr/>
        </p:nvPicPr>
        <p:blipFill rotWithShape="1">
          <a:blip r:embed="rId3">
            <a:alphaModFix/>
          </a:blip>
          <a:srcRect b="0" l="0" r="328" t="0"/>
          <a:stretch/>
        </p:blipFill>
        <p:spPr>
          <a:xfrm>
            <a:off x="254925" y="1471850"/>
            <a:ext cx="8439076" cy="31751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31" name="Shape 131"/>
        <p:cNvGrpSpPr/>
        <p:nvPr/>
      </p:nvGrpSpPr>
      <p:grpSpPr>
        <a:xfrm>
          <a:off x="0" y="0"/>
          <a:ext cx="0" cy="0"/>
          <a:chOff x="0" y="0"/>
          <a:chExt cx="0" cy="0"/>
        </a:xfrm>
      </p:grpSpPr>
      <p:sp>
        <p:nvSpPr>
          <p:cNvPr id="132" name="Google Shape;132;p1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18"/>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Problemas con la inestabilidad</a:t>
            </a:r>
            <a:endParaRPr/>
          </a:p>
        </p:txBody>
      </p:sp>
      <p:pic>
        <p:nvPicPr>
          <p:cNvPr descr="Store" id="134" name="Google Shape;134;p18"/>
          <p:cNvPicPr preferRelativeResize="0"/>
          <p:nvPr/>
        </p:nvPicPr>
        <p:blipFill rotWithShape="1">
          <a:blip r:embed="rId3">
            <a:alphaModFix/>
          </a:blip>
          <a:srcRect b="0" l="0" r="0" t="0"/>
          <a:stretch/>
        </p:blipFill>
        <p:spPr>
          <a:xfrm>
            <a:off x="1919404" y="2243925"/>
            <a:ext cx="914400" cy="914400"/>
          </a:xfrm>
          <a:prstGeom prst="rect">
            <a:avLst/>
          </a:prstGeom>
          <a:noFill/>
          <a:ln>
            <a:noFill/>
          </a:ln>
        </p:spPr>
      </p:pic>
      <p:pic>
        <p:nvPicPr>
          <p:cNvPr descr="A picture containing clipart&#10;&#10;Description generated with high confidence" id="135" name="Google Shape;135;p18"/>
          <p:cNvPicPr preferRelativeResize="0"/>
          <p:nvPr/>
        </p:nvPicPr>
        <p:blipFill rotWithShape="1">
          <a:blip r:embed="rId4">
            <a:alphaModFix/>
          </a:blip>
          <a:srcRect b="0" l="0" r="0" t="0"/>
          <a:stretch/>
        </p:blipFill>
        <p:spPr>
          <a:xfrm>
            <a:off x="3534901" y="1605864"/>
            <a:ext cx="441100" cy="598788"/>
          </a:xfrm>
          <a:prstGeom prst="rect">
            <a:avLst/>
          </a:prstGeom>
          <a:noFill/>
          <a:ln>
            <a:noFill/>
          </a:ln>
        </p:spPr>
      </p:pic>
      <p:sp>
        <p:nvSpPr>
          <p:cNvPr id="136" name="Google Shape;136;p18"/>
          <p:cNvSpPr txBox="1"/>
          <p:nvPr/>
        </p:nvSpPr>
        <p:spPr>
          <a:xfrm>
            <a:off x="4807075" y="1420500"/>
            <a:ext cx="10329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Clientes</a:t>
            </a:r>
            <a:endParaRPr sz="1400">
              <a:solidFill>
                <a:srgbClr val="000000"/>
              </a:solidFill>
              <a:latin typeface="Calibri"/>
              <a:ea typeface="Calibri"/>
              <a:cs typeface="Calibri"/>
              <a:sym typeface="Calibri"/>
            </a:endParaRPr>
          </a:p>
        </p:txBody>
      </p:sp>
      <p:pic>
        <p:nvPicPr>
          <p:cNvPr descr="Grinning Face with No Fill" id="137" name="Google Shape;137;p18"/>
          <p:cNvPicPr preferRelativeResize="0"/>
          <p:nvPr/>
        </p:nvPicPr>
        <p:blipFill rotWithShape="1">
          <a:blip r:embed="rId5">
            <a:alphaModFix/>
          </a:blip>
          <a:srcRect b="0" l="0" r="0" t="0"/>
          <a:stretch/>
        </p:blipFill>
        <p:spPr>
          <a:xfrm>
            <a:off x="2195864" y="1728308"/>
            <a:ext cx="598775" cy="598775"/>
          </a:xfrm>
          <a:prstGeom prst="rect">
            <a:avLst/>
          </a:prstGeom>
          <a:noFill/>
          <a:ln>
            <a:noFill/>
          </a:ln>
        </p:spPr>
      </p:pic>
      <p:pic>
        <p:nvPicPr>
          <p:cNvPr descr="Walk" id="138" name="Google Shape;138;p18"/>
          <p:cNvPicPr preferRelativeResize="0"/>
          <p:nvPr/>
        </p:nvPicPr>
        <p:blipFill rotWithShape="1">
          <a:blip r:embed="rId6">
            <a:alphaModFix/>
          </a:blip>
          <a:srcRect b="0" l="0" r="0" t="0"/>
          <a:stretch/>
        </p:blipFill>
        <p:spPr>
          <a:xfrm>
            <a:off x="4609161" y="1773279"/>
            <a:ext cx="779613" cy="779613"/>
          </a:xfrm>
          <a:prstGeom prst="rect">
            <a:avLst/>
          </a:prstGeom>
          <a:noFill/>
          <a:ln>
            <a:noFill/>
          </a:ln>
        </p:spPr>
      </p:pic>
      <p:pic>
        <p:nvPicPr>
          <p:cNvPr descr="Walk" id="139" name="Google Shape;139;p18"/>
          <p:cNvPicPr preferRelativeResize="0"/>
          <p:nvPr/>
        </p:nvPicPr>
        <p:blipFill rotWithShape="1">
          <a:blip r:embed="rId6">
            <a:alphaModFix/>
          </a:blip>
          <a:srcRect b="0" l="0" r="0" t="0"/>
          <a:stretch/>
        </p:blipFill>
        <p:spPr>
          <a:xfrm>
            <a:off x="5388786" y="1773279"/>
            <a:ext cx="779613" cy="779613"/>
          </a:xfrm>
          <a:prstGeom prst="rect">
            <a:avLst/>
          </a:prstGeom>
          <a:noFill/>
          <a:ln>
            <a:noFill/>
          </a:ln>
        </p:spPr>
      </p:pic>
      <p:sp>
        <p:nvSpPr>
          <p:cNvPr id="140" name="Google Shape;140;p18"/>
          <p:cNvSpPr/>
          <p:nvPr/>
        </p:nvSpPr>
        <p:spPr>
          <a:xfrm rot="10800000">
            <a:off x="3153200" y="2386400"/>
            <a:ext cx="1204500" cy="214200"/>
          </a:xfrm>
          <a:prstGeom prst="stripedRightArrow">
            <a:avLst>
              <a:gd fmla="val 48279" name="adj1"/>
              <a:gd fmla="val 50000" name="adj2"/>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141" name="Google Shape;141;p18"/>
          <p:cNvSpPr txBox="1"/>
          <p:nvPr/>
        </p:nvSpPr>
        <p:spPr>
          <a:xfrm>
            <a:off x="1581125" y="1375500"/>
            <a:ext cx="15720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Dueño de Negocio</a:t>
            </a:r>
            <a:endParaRPr sz="1400">
              <a:solidFill>
                <a:srgbClr val="000000"/>
              </a:solidFill>
              <a:latin typeface="Calibri"/>
              <a:ea typeface="Calibri"/>
              <a:cs typeface="Calibri"/>
              <a:sym typeface="Calibri"/>
            </a:endParaRPr>
          </a:p>
        </p:txBody>
      </p:sp>
      <p:pic>
        <p:nvPicPr>
          <p:cNvPr id="142" name="Google Shape;142;p18"/>
          <p:cNvPicPr preferRelativeResize="0"/>
          <p:nvPr/>
        </p:nvPicPr>
        <p:blipFill rotWithShape="1">
          <a:blip r:embed="rId7">
            <a:alphaModFix/>
          </a:blip>
          <a:srcRect b="0" l="0" r="0" t="0"/>
          <a:stretch/>
        </p:blipFill>
        <p:spPr>
          <a:xfrm>
            <a:off x="1754911" y="3856665"/>
            <a:ext cx="465930" cy="598774"/>
          </a:xfrm>
          <a:prstGeom prst="rect">
            <a:avLst/>
          </a:prstGeom>
          <a:noFill/>
          <a:ln>
            <a:noFill/>
          </a:ln>
        </p:spPr>
      </p:pic>
      <p:pic>
        <p:nvPicPr>
          <p:cNvPr id="143" name="Google Shape;143;p18"/>
          <p:cNvPicPr preferRelativeResize="0"/>
          <p:nvPr/>
        </p:nvPicPr>
        <p:blipFill rotWithShape="1">
          <a:blip r:embed="rId8">
            <a:alphaModFix/>
          </a:blip>
          <a:srcRect b="0" l="0" r="0" t="0"/>
          <a:stretch/>
        </p:blipFill>
        <p:spPr>
          <a:xfrm>
            <a:off x="5202357" y="4064875"/>
            <a:ext cx="360200" cy="598774"/>
          </a:xfrm>
          <a:prstGeom prst="rect">
            <a:avLst/>
          </a:prstGeom>
          <a:noFill/>
          <a:ln>
            <a:noFill/>
          </a:ln>
        </p:spPr>
      </p:pic>
      <p:pic>
        <p:nvPicPr>
          <p:cNvPr descr="List" id="144" name="Google Shape;144;p18"/>
          <p:cNvPicPr preferRelativeResize="0"/>
          <p:nvPr/>
        </p:nvPicPr>
        <p:blipFill rotWithShape="1">
          <a:blip r:embed="rId9">
            <a:alphaModFix/>
          </a:blip>
          <a:srcRect b="0" l="0" r="0" t="0"/>
          <a:stretch/>
        </p:blipFill>
        <p:spPr>
          <a:xfrm>
            <a:off x="3758100" y="3856668"/>
            <a:ext cx="598775" cy="598794"/>
          </a:xfrm>
          <a:prstGeom prst="rect">
            <a:avLst/>
          </a:prstGeom>
          <a:noFill/>
          <a:ln>
            <a:noFill/>
          </a:ln>
        </p:spPr>
      </p:pic>
      <p:pic>
        <p:nvPicPr>
          <p:cNvPr descr="Sad Face with No Fill" id="145" name="Google Shape;145;p18"/>
          <p:cNvPicPr preferRelativeResize="0"/>
          <p:nvPr/>
        </p:nvPicPr>
        <p:blipFill rotWithShape="1">
          <a:blip r:embed="rId10">
            <a:alphaModFix/>
          </a:blip>
          <a:srcRect b="0" l="0" r="0" t="0"/>
          <a:stretch/>
        </p:blipFill>
        <p:spPr>
          <a:xfrm>
            <a:off x="1325400" y="1964725"/>
            <a:ext cx="635875" cy="635875"/>
          </a:xfrm>
          <a:prstGeom prst="rect">
            <a:avLst/>
          </a:prstGeom>
          <a:noFill/>
          <a:ln>
            <a:noFill/>
          </a:ln>
        </p:spPr>
      </p:pic>
      <p:pic>
        <p:nvPicPr>
          <p:cNvPr id="146" name="Google Shape;146;p18"/>
          <p:cNvPicPr preferRelativeResize="0"/>
          <p:nvPr/>
        </p:nvPicPr>
        <p:blipFill rotWithShape="1">
          <a:blip r:embed="rId11">
            <a:alphaModFix/>
          </a:blip>
          <a:srcRect b="0" l="42379" r="0" t="0"/>
          <a:stretch/>
        </p:blipFill>
        <p:spPr>
          <a:xfrm>
            <a:off x="6965150" y="2386400"/>
            <a:ext cx="2071726" cy="1840325"/>
          </a:xfrm>
          <a:prstGeom prst="rect">
            <a:avLst/>
          </a:prstGeom>
          <a:noFill/>
          <a:ln cap="flat" cmpd="sng" w="9525">
            <a:solidFill>
              <a:srgbClr val="B7B7B7"/>
            </a:solidFill>
            <a:prstDash val="solid"/>
            <a:round/>
            <a:headEnd len="sm" w="sm" type="none"/>
            <a:tailEnd len="sm" w="sm" type="none"/>
          </a:ln>
        </p:spPr>
      </p:pic>
      <p:sp>
        <p:nvSpPr>
          <p:cNvPr id="147" name="Google Shape;147;p18"/>
          <p:cNvSpPr txBox="1"/>
          <p:nvPr>
            <p:ph type="title"/>
          </p:nvPr>
        </p:nvSpPr>
        <p:spPr>
          <a:xfrm>
            <a:off x="160800" y="1762450"/>
            <a:ext cx="1294800" cy="4128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None/>
            </a:pPr>
            <a:r>
              <a:rPr b="0" lang="en-US" sz="1800">
                <a:solidFill>
                  <a:srgbClr val="546979"/>
                </a:solidFill>
              </a:rPr>
              <a:t>Pagos</a:t>
            </a:r>
            <a:endParaRPr b="0" sz="1800">
              <a:solidFill>
                <a:srgbClr val="000000"/>
              </a:solidFill>
            </a:endParaRPr>
          </a:p>
        </p:txBody>
      </p:sp>
      <p:sp>
        <p:nvSpPr>
          <p:cNvPr id="148" name="Google Shape;148;p18"/>
          <p:cNvSpPr txBox="1"/>
          <p:nvPr>
            <p:ph type="title"/>
          </p:nvPr>
        </p:nvSpPr>
        <p:spPr>
          <a:xfrm>
            <a:off x="197100" y="3988650"/>
            <a:ext cx="1294800" cy="6750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None/>
            </a:pPr>
            <a:r>
              <a:rPr b="0" lang="en-US" sz="1800">
                <a:solidFill>
                  <a:srgbClr val="546979"/>
                </a:solidFill>
              </a:rPr>
              <a:t>Contratos financieros</a:t>
            </a:r>
            <a:endParaRPr b="0" sz="1800">
              <a:solidFill>
                <a:srgbClr val="000000"/>
              </a:solidFill>
            </a:endParaRPr>
          </a:p>
        </p:txBody>
      </p:sp>
      <p:sp>
        <p:nvSpPr>
          <p:cNvPr id="149" name="Google Shape;149;p18"/>
          <p:cNvSpPr/>
          <p:nvPr/>
        </p:nvSpPr>
        <p:spPr>
          <a:xfrm rot="-5397114">
            <a:off x="3499275" y="2821050"/>
            <a:ext cx="357300" cy="1626900"/>
          </a:xfrm>
          <a:prstGeom prst="curvedLeftArrow">
            <a:avLst>
              <a:gd fmla="val 25000" name="adj1"/>
              <a:gd fmla="val 50000" name="adj2"/>
              <a:gd fmla="val 25000" name="adj3"/>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pic>
        <p:nvPicPr>
          <p:cNvPr descr="A picture containing clipart&#10;&#10;Description generated with high confidence" id="150" name="Google Shape;150;p18"/>
          <p:cNvPicPr preferRelativeResize="0"/>
          <p:nvPr/>
        </p:nvPicPr>
        <p:blipFill rotWithShape="1">
          <a:blip r:embed="rId4">
            <a:alphaModFix/>
          </a:blip>
          <a:srcRect b="0" l="0" r="0" t="0"/>
          <a:stretch/>
        </p:blipFill>
        <p:spPr>
          <a:xfrm>
            <a:off x="4362401" y="3074502"/>
            <a:ext cx="441091" cy="598776"/>
          </a:xfrm>
          <a:prstGeom prst="rect">
            <a:avLst/>
          </a:prstGeom>
          <a:noFill/>
          <a:ln>
            <a:noFill/>
          </a:ln>
        </p:spPr>
      </p:pic>
      <p:pic>
        <p:nvPicPr>
          <p:cNvPr descr="A picture containing clipart&#10;&#10;Description generated with high confidence" id="151" name="Google Shape;151;p18"/>
          <p:cNvPicPr preferRelativeResize="0"/>
          <p:nvPr/>
        </p:nvPicPr>
        <p:blipFill rotWithShape="1">
          <a:blip r:embed="rId4">
            <a:alphaModFix/>
          </a:blip>
          <a:srcRect b="0" l="0" r="0" t="0"/>
          <a:stretch/>
        </p:blipFill>
        <p:spPr>
          <a:xfrm>
            <a:off x="2060551" y="4549277"/>
            <a:ext cx="441091" cy="598776"/>
          </a:xfrm>
          <a:prstGeom prst="rect">
            <a:avLst/>
          </a:prstGeom>
          <a:noFill/>
          <a:ln>
            <a:noFill/>
          </a:ln>
        </p:spPr>
      </p:pic>
      <p:sp>
        <p:nvSpPr>
          <p:cNvPr id="152" name="Google Shape;152;p18"/>
          <p:cNvSpPr txBox="1"/>
          <p:nvPr/>
        </p:nvSpPr>
        <p:spPr>
          <a:xfrm>
            <a:off x="2843700" y="4002150"/>
            <a:ext cx="9144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Bono, etc</a:t>
            </a:r>
            <a:endParaRPr sz="1400">
              <a:solidFill>
                <a:srgbClr val="000000"/>
              </a:solidFill>
              <a:latin typeface="Calibri"/>
              <a:ea typeface="Calibri"/>
              <a:cs typeface="Calibri"/>
              <a:sym typeface="Calibri"/>
            </a:endParaRPr>
          </a:p>
        </p:txBody>
      </p:sp>
      <p:sp>
        <p:nvSpPr>
          <p:cNvPr id="153" name="Google Shape;153;p18"/>
          <p:cNvSpPr txBox="1"/>
          <p:nvPr/>
        </p:nvSpPr>
        <p:spPr>
          <a:xfrm>
            <a:off x="2767550" y="4835700"/>
            <a:ext cx="19758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Pago + intereses</a:t>
            </a:r>
            <a:endParaRPr sz="1400">
              <a:solidFill>
                <a:srgbClr val="000000"/>
              </a:solidFill>
              <a:latin typeface="Calibri"/>
              <a:ea typeface="Calibri"/>
              <a:cs typeface="Calibri"/>
              <a:sym typeface="Calibri"/>
            </a:endParaRPr>
          </a:p>
        </p:txBody>
      </p:sp>
      <p:sp>
        <p:nvSpPr>
          <p:cNvPr id="154" name="Google Shape;154;p18"/>
          <p:cNvSpPr txBox="1"/>
          <p:nvPr/>
        </p:nvSpPr>
        <p:spPr>
          <a:xfrm>
            <a:off x="4609150" y="3715163"/>
            <a:ext cx="12045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Inversión</a:t>
            </a:r>
            <a:endParaRPr sz="1400">
              <a:solidFill>
                <a:srgbClr val="000000"/>
              </a:solidFill>
              <a:latin typeface="Calibri"/>
              <a:ea typeface="Calibri"/>
              <a:cs typeface="Calibri"/>
              <a:sym typeface="Calibri"/>
            </a:endParaRPr>
          </a:p>
        </p:txBody>
      </p:sp>
      <p:sp>
        <p:nvSpPr>
          <p:cNvPr id="155" name="Google Shape;155;p18"/>
          <p:cNvSpPr txBox="1"/>
          <p:nvPr/>
        </p:nvSpPr>
        <p:spPr>
          <a:xfrm>
            <a:off x="7409675" y="1787600"/>
            <a:ext cx="1627200" cy="59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Cripto-Activo [USD] vs Tiempo</a:t>
            </a:r>
            <a:endParaRPr sz="1400">
              <a:solidFill>
                <a:srgbClr val="000000"/>
              </a:solidFill>
              <a:latin typeface="Calibri"/>
              <a:ea typeface="Calibri"/>
              <a:cs typeface="Calibri"/>
              <a:sym typeface="Calibri"/>
            </a:endParaRPr>
          </a:p>
        </p:txBody>
      </p:sp>
      <p:sp>
        <p:nvSpPr>
          <p:cNvPr id="156" name="Google Shape;156;p18"/>
          <p:cNvSpPr/>
          <p:nvPr/>
        </p:nvSpPr>
        <p:spPr>
          <a:xfrm rot="5403210">
            <a:off x="3550025" y="3308575"/>
            <a:ext cx="321300" cy="2616000"/>
          </a:xfrm>
          <a:prstGeom prst="curvedLeftArrow">
            <a:avLst>
              <a:gd fmla="val 25000" name="adj1"/>
              <a:gd fmla="val 50000" name="adj2"/>
              <a:gd fmla="val 25000" name="adj3"/>
            </a:avLst>
          </a:prstGeom>
          <a:solidFill>
            <a:srgbClr val="4472C4"/>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000000"/>
              </a:solidFill>
              <a:latin typeface="Calibri"/>
              <a:ea typeface="Calibri"/>
              <a:cs typeface="Calibri"/>
              <a:sym typeface="Calibri"/>
            </a:endParaRPr>
          </a:p>
        </p:txBody>
      </p:sp>
      <p:sp>
        <p:nvSpPr>
          <p:cNvPr id="157" name="Google Shape;157;p18"/>
          <p:cNvSpPr/>
          <p:nvPr/>
        </p:nvSpPr>
        <p:spPr>
          <a:xfrm>
            <a:off x="3754288" y="1497100"/>
            <a:ext cx="336900" cy="7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1961275" y="4523350"/>
            <a:ext cx="336900" cy="675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Sad Face with No Fill" id="159" name="Google Shape;159;p18"/>
          <p:cNvPicPr preferRelativeResize="0"/>
          <p:nvPr/>
        </p:nvPicPr>
        <p:blipFill rotWithShape="1">
          <a:blip r:embed="rId10">
            <a:alphaModFix/>
          </a:blip>
          <a:srcRect b="0" l="0" r="0" t="0"/>
          <a:stretch/>
        </p:blipFill>
        <p:spPr>
          <a:xfrm>
            <a:off x="1083025" y="3429000"/>
            <a:ext cx="635875" cy="635875"/>
          </a:xfrm>
          <a:prstGeom prst="rect">
            <a:avLst/>
          </a:prstGeom>
          <a:noFill/>
          <a:ln>
            <a:noFill/>
          </a:ln>
        </p:spPr>
      </p:pic>
      <p:sp>
        <p:nvSpPr>
          <p:cNvPr id="160" name="Google Shape;160;p18"/>
          <p:cNvSpPr txBox="1"/>
          <p:nvPr/>
        </p:nvSpPr>
        <p:spPr>
          <a:xfrm>
            <a:off x="1718900" y="3480975"/>
            <a:ext cx="9747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Negocio A</a:t>
            </a:r>
            <a:endParaRPr sz="1400">
              <a:solidFill>
                <a:srgbClr val="000000"/>
              </a:solidFill>
              <a:latin typeface="Calibri"/>
              <a:ea typeface="Calibri"/>
              <a:cs typeface="Calibri"/>
              <a:sym typeface="Calibri"/>
            </a:endParaRPr>
          </a:p>
        </p:txBody>
      </p:sp>
      <p:sp>
        <p:nvSpPr>
          <p:cNvPr id="161" name="Google Shape;161;p18"/>
          <p:cNvSpPr txBox="1"/>
          <p:nvPr/>
        </p:nvSpPr>
        <p:spPr>
          <a:xfrm>
            <a:off x="5009250" y="4777225"/>
            <a:ext cx="1100400" cy="307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latin typeface="Calibri"/>
                <a:ea typeface="Calibri"/>
                <a:cs typeface="Calibri"/>
                <a:sym typeface="Calibri"/>
              </a:rPr>
              <a:t>Negocio B</a:t>
            </a:r>
            <a:endParaRPr sz="1400">
              <a:solidFill>
                <a:srgbClr val="000000"/>
              </a:solidFill>
              <a:latin typeface="Calibri"/>
              <a:ea typeface="Calibri"/>
              <a:cs typeface="Calibri"/>
              <a:sym typeface="Calibri"/>
            </a:endParaRPr>
          </a:p>
        </p:txBody>
      </p:sp>
      <p:sp>
        <p:nvSpPr>
          <p:cNvPr id="162" name="Google Shape;162;p18"/>
          <p:cNvSpPr/>
          <p:nvPr/>
        </p:nvSpPr>
        <p:spPr>
          <a:xfrm>
            <a:off x="4532063" y="2990038"/>
            <a:ext cx="336900" cy="767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10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10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1000"/>
                                        <p:tgtEl>
                                          <p:spTgt spid="139"/>
                                        </p:tgtEl>
                                      </p:cBhvr>
                                    </p:animEffect>
                                  </p:childTnLst>
                                </p:cTn>
                              </p:par>
                              <p:par>
                                <p:cTn fill="hold" nodeType="with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1000"/>
                                        <p:tgtEl>
                                          <p:spTgt spid="1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par>
                                <p:cTn fill="hold" nodeType="with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par>
                                <p:cTn fill="hold" nodeType="withEffect" presetClass="entr" presetID="10" presetSubtype="0">
                                  <p:stCondLst>
                                    <p:cond delay="0"/>
                                  </p:stCondLst>
                                  <p:childTnLst>
                                    <p:set>
                                      <p:cBhvr>
                                        <p:cTn dur="1" fill="hold">
                                          <p:stCondLst>
                                            <p:cond delay="0"/>
                                          </p:stCondLst>
                                        </p:cTn>
                                        <p:tgtEl>
                                          <p:spTgt spid="154"/>
                                        </p:tgtEl>
                                        <p:attrNameLst>
                                          <p:attrName>style.visibility</p:attrName>
                                        </p:attrNameLst>
                                      </p:cBhvr>
                                      <p:to>
                                        <p:strVal val="visible"/>
                                      </p:to>
                                    </p:set>
                                    <p:animEffect filter="fade" transition="in">
                                      <p:cBhvr>
                                        <p:cTn dur="1000"/>
                                        <p:tgtEl>
                                          <p:spTgt spid="1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1000"/>
                                        <p:tgtEl>
                                          <p:spTgt spid="151"/>
                                        </p:tgtEl>
                                      </p:cBhvr>
                                    </p:animEffect>
                                  </p:childTnLst>
                                </p:cTn>
                              </p:par>
                              <p:par>
                                <p:cTn fill="hold" nodeType="withEffect" presetClass="entr" presetID="10" presetSubtype="0">
                                  <p:stCondLst>
                                    <p:cond delay="0"/>
                                  </p:stCondLst>
                                  <p:childTnLst>
                                    <p:set>
                                      <p:cBhvr>
                                        <p:cTn dur="1" fill="hold">
                                          <p:stCondLst>
                                            <p:cond delay="0"/>
                                          </p:stCondLst>
                                        </p:cTn>
                                        <p:tgtEl>
                                          <p:spTgt spid="153"/>
                                        </p:tgtEl>
                                        <p:attrNameLst>
                                          <p:attrName>style.visibility</p:attrName>
                                        </p:attrNameLst>
                                      </p:cBhvr>
                                      <p:to>
                                        <p:strVal val="visible"/>
                                      </p:to>
                                    </p:set>
                                    <p:animEffect filter="fade" transition="in">
                                      <p:cBhvr>
                                        <p:cTn dur="1000"/>
                                        <p:tgtEl>
                                          <p:spTgt spid="153"/>
                                        </p:tgtEl>
                                      </p:cBhvr>
                                    </p:animEffect>
                                  </p:childTnLst>
                                </p:cTn>
                              </p:par>
                              <p:par>
                                <p:cTn fill="hold" nodeType="with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par>
                                <p:cTn fill="hold" nodeType="with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1000"/>
                                        <p:tgtEl>
                                          <p:spTgt spid="157"/>
                                        </p:tgtEl>
                                      </p:cBhvr>
                                    </p:animEffect>
                                  </p:childTnLst>
                                </p:cTn>
                              </p:par>
                              <p:par>
                                <p:cTn fill="hold" nodeType="with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8"/>
                                        </p:tgtEl>
                                        <p:attrNameLst>
                                          <p:attrName>style.visibility</p:attrName>
                                        </p:attrNameLst>
                                      </p:cBhvr>
                                      <p:to>
                                        <p:strVal val="visible"/>
                                      </p:to>
                                    </p:set>
                                    <p:animEffect filter="fade" transition="in">
                                      <p:cBhvr>
                                        <p:cTn dur="1000"/>
                                        <p:tgtEl>
                                          <p:spTgt spid="1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37"/>
                                        </p:tgtEl>
                                      </p:cBhvr>
                                    </p:animEffect>
                                    <p:set>
                                      <p:cBhvr>
                                        <p:cTn dur="1" fill="hold">
                                          <p:stCondLst>
                                            <p:cond delay="1000"/>
                                          </p:stCondLst>
                                        </p:cTn>
                                        <p:tgtEl>
                                          <p:spTgt spid="137"/>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66" name="Shape 166"/>
        <p:cNvGrpSpPr/>
        <p:nvPr/>
      </p:nvGrpSpPr>
      <p:grpSpPr>
        <a:xfrm>
          <a:off x="0" y="0"/>
          <a:ext cx="0" cy="0"/>
          <a:chOff x="0" y="0"/>
          <a:chExt cx="0" cy="0"/>
        </a:xfrm>
      </p:grpSpPr>
      <p:sp>
        <p:nvSpPr>
          <p:cNvPr id="167" name="Google Shape;167;p19"/>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 name="Google Shape;168;p19"/>
          <p:cNvPicPr preferRelativeResize="0"/>
          <p:nvPr/>
        </p:nvPicPr>
        <p:blipFill>
          <a:blip r:embed="rId3">
            <a:alphaModFix/>
          </a:blip>
          <a:stretch>
            <a:fillRect/>
          </a:stretch>
        </p:blipFill>
        <p:spPr>
          <a:xfrm>
            <a:off x="3358063" y="1375499"/>
            <a:ext cx="2427874" cy="3642726"/>
          </a:xfrm>
          <a:prstGeom prst="rect">
            <a:avLst/>
          </a:prstGeom>
          <a:noFill/>
          <a:ln>
            <a:noFill/>
          </a:ln>
          <a:effectLst>
            <a:outerShdw blurRad="200025" rotWithShape="0" algn="bl" dir="5400000" dist="19050">
              <a:srgbClr val="000000">
                <a:alpha val="50000"/>
              </a:srgbClr>
            </a:outerShdw>
          </a:effectLst>
        </p:spPr>
      </p:pic>
      <p:sp>
        <p:nvSpPr>
          <p:cNvPr id="169" name="Google Shape;169;p19"/>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(una)</a:t>
            </a:r>
            <a:r>
              <a:rPr lang="en-US"/>
              <a:t> </a:t>
            </a:r>
            <a:r>
              <a:rPr lang="en-US"/>
              <a:t>Solución</a:t>
            </a:r>
            <a:r>
              <a:rPr lang="en-US"/>
              <a:t> = Monedas Estables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73" name="Shape 173"/>
        <p:cNvGrpSpPr/>
        <p:nvPr/>
      </p:nvGrpSpPr>
      <p:grpSpPr>
        <a:xfrm>
          <a:off x="0" y="0"/>
          <a:ext cx="0" cy="0"/>
          <a:chOff x="0" y="0"/>
          <a:chExt cx="0" cy="0"/>
        </a:xfrm>
      </p:grpSpPr>
      <p:pic>
        <p:nvPicPr>
          <p:cNvPr descr="Shape 67" id="174" name="Google Shape;174;p20"/>
          <p:cNvPicPr preferRelativeResize="0"/>
          <p:nvPr/>
        </p:nvPicPr>
        <p:blipFill rotWithShape="1">
          <a:blip r:embed="rId3">
            <a:alphaModFix/>
          </a:blip>
          <a:srcRect b="0" l="0" r="0" t="0"/>
          <a:stretch/>
        </p:blipFill>
        <p:spPr>
          <a:xfrm>
            <a:off x="2152650" y="152400"/>
            <a:ext cx="4838700" cy="483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78" name="Shape 178"/>
        <p:cNvGrpSpPr/>
        <p:nvPr/>
      </p:nvGrpSpPr>
      <p:grpSpPr>
        <a:xfrm>
          <a:off x="0" y="0"/>
          <a:ext cx="0" cy="0"/>
          <a:chOff x="0" y="0"/>
          <a:chExt cx="0" cy="0"/>
        </a:xfrm>
      </p:grpSpPr>
      <p:sp>
        <p:nvSpPr>
          <p:cNvPr id="179" name="Google Shape;179;p21"/>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1"/>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1"/>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Conozcan a </a:t>
            </a:r>
            <a:r>
              <a:rPr b="1" i="0" lang="en-US" sz="3200" u="none" cap="none" strike="noStrike">
                <a:solidFill>
                  <a:srgbClr val="FFFFFF"/>
                </a:solidFill>
                <a:latin typeface="Helvetica Neue"/>
                <a:ea typeface="Helvetica Neue"/>
                <a:cs typeface="Helvetica Neue"/>
                <a:sym typeface="Helvetica Neue"/>
              </a:rPr>
              <a:t> Maker</a:t>
            </a:r>
            <a:endParaRPr/>
          </a:p>
        </p:txBody>
      </p:sp>
      <p:pic>
        <p:nvPicPr>
          <p:cNvPr descr="Shape 74" id="182" name="Google Shape;182;p21"/>
          <p:cNvPicPr preferRelativeResize="0"/>
          <p:nvPr/>
        </p:nvPicPr>
        <p:blipFill rotWithShape="1">
          <a:blip r:embed="rId3">
            <a:alphaModFix/>
          </a:blip>
          <a:srcRect b="0" l="0" r="0" t="0"/>
          <a:stretch/>
        </p:blipFill>
        <p:spPr>
          <a:xfrm>
            <a:off x="8003499" y="88900"/>
            <a:ext cx="1140501" cy="1140500"/>
          </a:xfrm>
          <a:prstGeom prst="rect">
            <a:avLst/>
          </a:prstGeom>
          <a:noFill/>
          <a:ln>
            <a:noFill/>
          </a:ln>
        </p:spPr>
      </p:pic>
      <p:pic>
        <p:nvPicPr>
          <p:cNvPr descr="Blockchain3-07.png" id="183" name="Google Shape;183;p21"/>
          <p:cNvPicPr preferRelativeResize="0"/>
          <p:nvPr/>
        </p:nvPicPr>
        <p:blipFill rotWithShape="1">
          <a:blip r:embed="rId4">
            <a:alphaModFix/>
          </a:blip>
          <a:srcRect b="0" l="0" r="0" t="0"/>
          <a:stretch/>
        </p:blipFill>
        <p:spPr>
          <a:xfrm>
            <a:off x="0" y="1412881"/>
            <a:ext cx="9143998" cy="3812957"/>
          </a:xfrm>
          <a:prstGeom prst="rect">
            <a:avLst/>
          </a:prstGeom>
          <a:noFill/>
          <a:ln>
            <a:noFill/>
          </a:ln>
        </p:spPr>
      </p:pic>
      <p:sp>
        <p:nvSpPr>
          <p:cNvPr id="184" name="Google Shape;184;p21"/>
          <p:cNvSpPr txBox="1"/>
          <p:nvPr/>
        </p:nvSpPr>
        <p:spPr>
          <a:xfrm>
            <a:off x="481424" y="1605874"/>
            <a:ext cx="6160732" cy="1691611"/>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lang="en-US" sz="3000">
                <a:latin typeface="Helvetica Neue"/>
                <a:ea typeface="Helvetica Neue"/>
                <a:cs typeface="Helvetica Neue"/>
                <a:sym typeface="Helvetica Neue"/>
              </a:rPr>
              <a:t>Desbloqueando el poder de la Blockchain para crear </a:t>
            </a:r>
            <a:r>
              <a:rPr b="1" lang="en-US" sz="3000">
                <a:latin typeface="Helvetica Neue"/>
                <a:ea typeface="Helvetica Neue"/>
                <a:cs typeface="Helvetica Neue"/>
                <a:sym typeface="Helvetica Neue"/>
              </a:rPr>
              <a:t>empoderamiento </a:t>
            </a:r>
            <a:r>
              <a:rPr b="1" lang="en-US" sz="3000">
                <a:latin typeface="Helvetica Neue"/>
                <a:ea typeface="Helvetica Neue"/>
                <a:cs typeface="Helvetica Neue"/>
                <a:sym typeface="Helvetica Neue"/>
              </a:rPr>
              <a:t>económico</a:t>
            </a:r>
            <a:r>
              <a:rPr b="1" lang="en-US" sz="3000">
                <a:latin typeface="Helvetica Neue"/>
                <a:ea typeface="Helvetica Neue"/>
                <a:cs typeface="Helvetica Neue"/>
                <a:sym typeface="Helvetica Neue"/>
              </a:rPr>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000000"/>
      </a:dk1>
      <a:lt1>
        <a:srgbClr val="FFFFFF"/>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